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2.xml" ContentType="application/vnd.openxmlformats-officedocument.presentationml.notesSl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notesSlides/notesSlide3.xml" ContentType="application/vnd.openxmlformats-officedocument.presentationml.notesSlid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charts/chart17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notesSlides/notesSlide4.xml" ContentType="application/vnd.openxmlformats-officedocument.presentationml.notesSlide+xml"/>
  <Override PartName="/ppt/charts/chart18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ppt/charts/chart19.xml" ContentType="application/vnd.openxmlformats-officedocument.drawingml.chart+xml"/>
  <Override PartName="/ppt/charts/style19.xml" ContentType="application/vnd.ms-office.chartstyle+xml"/>
  <Override PartName="/ppt/charts/colors19.xml" ContentType="application/vnd.ms-office.chartcolorstyle+xml"/>
  <Override PartName="/ppt/charts/chart20.xml" ContentType="application/vnd.openxmlformats-officedocument.drawingml.chart+xml"/>
  <Override PartName="/ppt/charts/style20.xml" ContentType="application/vnd.ms-office.chartstyle+xml"/>
  <Override PartName="/ppt/charts/colors20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1" r:id="rId1"/>
  </p:sldMasterIdLst>
  <p:notesMasterIdLst>
    <p:notesMasterId r:id="rId35"/>
  </p:notesMasterIdLst>
  <p:handoutMasterIdLst>
    <p:handoutMasterId r:id="rId36"/>
  </p:handoutMasterIdLst>
  <p:sldIdLst>
    <p:sldId id="279" r:id="rId2"/>
    <p:sldId id="280" r:id="rId3"/>
    <p:sldId id="281" r:id="rId4"/>
    <p:sldId id="314" r:id="rId5"/>
    <p:sldId id="282" r:id="rId6"/>
    <p:sldId id="283" r:id="rId7"/>
    <p:sldId id="284" r:id="rId8"/>
    <p:sldId id="285" r:id="rId9"/>
    <p:sldId id="286" r:id="rId10"/>
    <p:sldId id="287" r:id="rId11"/>
    <p:sldId id="288" r:id="rId12"/>
    <p:sldId id="315" r:id="rId13"/>
    <p:sldId id="290" r:id="rId14"/>
    <p:sldId id="293" r:id="rId15"/>
    <p:sldId id="292" r:id="rId16"/>
    <p:sldId id="294" r:id="rId17"/>
    <p:sldId id="296" r:id="rId18"/>
    <p:sldId id="297" r:id="rId19"/>
    <p:sldId id="298" r:id="rId20"/>
    <p:sldId id="299" r:id="rId21"/>
    <p:sldId id="300" r:id="rId22"/>
    <p:sldId id="301" r:id="rId23"/>
    <p:sldId id="316" r:id="rId24"/>
    <p:sldId id="303" r:id="rId25"/>
    <p:sldId id="304" r:id="rId26"/>
    <p:sldId id="306" r:id="rId27"/>
    <p:sldId id="317" r:id="rId28"/>
    <p:sldId id="308" r:id="rId29"/>
    <p:sldId id="310" r:id="rId30"/>
    <p:sldId id="311" r:id="rId31"/>
    <p:sldId id="312" r:id="rId32"/>
    <p:sldId id="318" r:id="rId33"/>
    <p:sldId id="313" r:id="rId34"/>
  </p:sldIdLst>
  <p:sldSz cx="12192000" cy="6858000"/>
  <p:notesSz cx="9388475" cy="7102475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CEEF"/>
    <a:srgbClr val="E020AE"/>
    <a:srgbClr val="004568"/>
    <a:srgbClr val="FCCDB6"/>
    <a:srgbClr val="D9D9D9"/>
    <a:srgbClr val="0074AF"/>
    <a:srgbClr val="00B0F0"/>
    <a:srgbClr val="6EAA2E"/>
    <a:srgbClr val="0084B4"/>
    <a:srgbClr val="EFF1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Estilo Médio 2 - Ênfas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886" autoAdjust="0"/>
  </p:normalViewPr>
  <p:slideViewPr>
    <p:cSldViewPr snapToGrid="0">
      <p:cViewPr varScale="1">
        <p:scale>
          <a:sx n="114" d="100"/>
          <a:sy n="114" d="100"/>
        </p:scale>
        <p:origin x="414" y="-6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2" d="100"/>
        <a:sy n="82" d="100"/>
      </p:scale>
      <p:origin x="0" y="-82"/>
    </p:cViewPr>
  </p:sorterViewPr>
  <p:notesViewPr>
    <p:cSldViewPr snapToGrid="0">
      <p:cViewPr varScale="1">
        <p:scale>
          <a:sx n="120" d="100"/>
          <a:sy n="120" d="100"/>
        </p:scale>
        <p:origin x="1416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0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1.xlsx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2.xlsx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3.xlsx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4.xlsx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5.xlsx"/><Relationship Id="rId2" Type="http://schemas.microsoft.com/office/2011/relationships/chartColorStyle" Target="colors16.xml"/><Relationship Id="rId1" Type="http://schemas.microsoft.com/office/2011/relationships/chartStyle" Target="style16.xml"/></Relationships>
</file>

<file path=ppt/charts/_rels/chart1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6.xlsx"/><Relationship Id="rId2" Type="http://schemas.microsoft.com/office/2011/relationships/chartColorStyle" Target="colors17.xml"/><Relationship Id="rId1" Type="http://schemas.microsoft.com/office/2011/relationships/chartStyle" Target="style17.xml"/></Relationships>
</file>

<file path=ppt/charts/_rels/chart1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7.xlsx"/><Relationship Id="rId2" Type="http://schemas.microsoft.com/office/2011/relationships/chartColorStyle" Target="colors18.xml"/><Relationship Id="rId1" Type="http://schemas.microsoft.com/office/2011/relationships/chartStyle" Target="style18.xml"/></Relationships>
</file>

<file path=ppt/charts/_rels/chart1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8.xlsx"/><Relationship Id="rId2" Type="http://schemas.microsoft.com/office/2011/relationships/chartColorStyle" Target="colors19.xml"/><Relationship Id="rId1" Type="http://schemas.microsoft.com/office/2011/relationships/chartStyle" Target="style19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2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9.xlsx"/><Relationship Id="rId2" Type="http://schemas.microsoft.com/office/2011/relationships/chartColorStyle" Target="colors20.xml"/><Relationship Id="rId1" Type="http://schemas.microsoft.com/office/2011/relationships/chartStyle" Target="style20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8036946154359919E-3"/>
          <c:y val="5.9791220511174102E-2"/>
          <c:w val="0.97642002866223998"/>
          <c:h val="0.93634753788677016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10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Pt>
            <c:idx val="4"/>
            <c:marker>
              <c:symbol val="circle"/>
              <c:size val="10"/>
              <c:spPr>
                <a:solidFill>
                  <a:schemeClr val="accent2"/>
                </a:solidFill>
                <a:ln w="9525">
                  <a:solidFill>
                    <a:schemeClr val="accent2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chemeClr val="accent2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1-3008-4A4E-82AC-57533738CE74}"/>
              </c:ext>
            </c:extLst>
          </c:dPt>
          <c:cat>
            <c:strRef>
              <c:f>Sheet1!$A$2:$A$6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cata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20</c:v>
                </c:pt>
                <c:pt idx="1">
                  <c:v>18</c:v>
                </c:pt>
                <c:pt idx="2">
                  <c:v>22</c:v>
                </c:pt>
                <c:pt idx="3">
                  <c:v>15</c:v>
                </c:pt>
                <c:pt idx="4">
                  <c:v>16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3008-4A4E-82AC-57533738CE7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10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cat>
            <c:strRef>
              <c:f>Sheet1!$A$2:$A$6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cata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25</c:v>
                </c:pt>
                <c:pt idx="1">
                  <c:v>24</c:v>
                </c:pt>
                <c:pt idx="2">
                  <c:v>16</c:v>
                </c:pt>
                <c:pt idx="3">
                  <c:v>21</c:v>
                </c:pt>
                <c:pt idx="4">
                  <c:v>20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3008-4A4E-82AC-57533738CE7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17"/>
            <c:spPr>
              <a:solidFill>
                <a:schemeClr val="accent6"/>
              </a:solidFill>
              <a:ln w="9525">
                <a:solidFill>
                  <a:schemeClr val="accent6"/>
                </a:solidFill>
              </a:ln>
              <a:effectLst/>
            </c:spPr>
          </c:marker>
          <c:cat>
            <c:strRef>
              <c:f>Sheet1!$A$2:$A$6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cata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16</c:v>
                </c:pt>
                <c:pt idx="1">
                  <c:v>16</c:v>
                </c:pt>
                <c:pt idx="2">
                  <c:v>22</c:v>
                </c:pt>
                <c:pt idx="3">
                  <c:v>27</c:v>
                </c:pt>
                <c:pt idx="4">
                  <c:v>38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3008-4A4E-82AC-57533738CE7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75147384"/>
        <c:axId val="575139544"/>
      </c:lineChart>
      <c:catAx>
        <c:axId val="5751473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75139544"/>
        <c:crosses val="autoZero"/>
        <c:auto val="1"/>
        <c:lblAlgn val="ctr"/>
        <c:lblOffset val="100"/>
        <c:noMultiLvlLbl val="0"/>
      </c:catAx>
      <c:valAx>
        <c:axId val="575139544"/>
        <c:scaling>
          <c:orientation val="minMax"/>
          <c:min val="10"/>
        </c:scaling>
        <c:delete val="1"/>
        <c:axPos val="l"/>
        <c:numFmt formatCode="General" sourceLinked="1"/>
        <c:majorTickMark val="out"/>
        <c:minorTickMark val="none"/>
        <c:tickLblPos val="nextTo"/>
        <c:crossAx val="5751473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141408694106796"/>
          <c:y val="0.10142733882077253"/>
          <c:w val="0.79717182611786408"/>
          <c:h val="0.79714593516062771"/>
        </c:manualLayout>
      </c:layout>
      <c:doughnut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Vendas</c:v>
                </c:pt>
              </c:strCache>
            </c:strRef>
          </c:tx>
          <c:spPr>
            <a:solidFill>
              <a:schemeClr val="accent1"/>
            </a:solidFill>
            <a:ln w="19050">
              <a:noFill/>
            </a:ln>
            <a:effectLst/>
          </c:spPr>
          <c:dPt>
            <c:idx val="0"/>
            <c:bubble3D val="0"/>
            <c:spPr>
              <a:solidFill>
                <a:schemeClr val="bg1"/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6F9C-46FA-BB85-B4FABBB26250}"/>
              </c:ext>
            </c:extLst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6F9C-46FA-BB85-B4FABBB26250}"/>
              </c:ext>
            </c:extLst>
          </c:dPt>
          <c:dLbls>
            <c:dLbl>
              <c:idx val="0"/>
              <c:layout>
                <c:manualLayout>
                  <c:x val="-0.22959408719743366"/>
                  <c:y val="-0.22652528322153523"/>
                </c:manualLayout>
              </c:layout>
              <c:tx>
                <c:rich>
                  <a:bodyPr rot="0" spcFirstLastPara="1" vertOverflow="ellipsis" vert="horz" wrap="none" lIns="0" tIns="0" rIns="0" bIns="182880" anchor="ctr" anchorCtr="1">
                    <a:noAutofit/>
                  </a:bodyPr>
                  <a:lstStyle/>
                  <a:p>
                    <a:pPr>
                      <a:defRPr sz="3200" b="0" i="0" u="none" strike="noStrike" kern="1200" spc="-150" baseline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857C2360-0166-43D0-ADF6-D455675720A2}" type="VALUE">
                      <a:rPr lang="en-US" sz="3200" b="1" spc="-150">
                        <a:solidFill>
                          <a:schemeClr val="bg1"/>
                        </a:solidFill>
                      </a:rPr>
                      <a:pPr>
                        <a:defRPr sz="3200" spc="-150">
                          <a:solidFill>
                            <a:schemeClr val="accent4">
                              <a:lumMod val="20000"/>
                              <a:lumOff val="80000"/>
                            </a:schemeClr>
                          </a:solidFill>
                        </a:defRPr>
                      </a:pPr>
                      <a:t>[VALOR]</a:t>
                    </a:fld>
                    <a:endParaRPr lang="pt-BR"/>
                  </a:p>
                </c:rich>
              </c:tx>
              <c:numFmt formatCode="0%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none" lIns="0" tIns="0" rIns="0" bIns="182880" anchor="ctr" anchorCtr="1">
                  <a:noAutofit/>
                </a:bodyPr>
                <a:lstStyle/>
                <a:p>
                  <a:pPr>
                    <a:defRPr sz="3200" b="0" i="0" u="none" strike="noStrike" kern="1200" spc="-150" baseline="0">
                      <a:solidFill>
                        <a:schemeClr val="accent4">
                          <a:lumMod val="20000"/>
                          <a:lumOff val="8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pt-BR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53316317307014671"/>
                      <c:h val="0.3595555468401469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6F9C-46FA-BB85-B4FABBB26250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F9C-46FA-BB85-B4FABBB2625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Insira seu Número</c:v>
                </c:pt>
                <c:pt idx="1">
                  <c:v>Fórmula =100%-B2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0.68</c:v>
                </c:pt>
                <c:pt idx="1">
                  <c:v>0.31999999999999995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6F9C-46FA-BB85-B4FABBB2625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76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141408694106796"/>
          <c:y val="0.10142733882077253"/>
          <c:w val="0.79717182611786408"/>
          <c:h val="0.79714593516062771"/>
        </c:manualLayout>
      </c:layout>
      <c:doughnut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Vendas</c:v>
                </c:pt>
              </c:strCache>
            </c:strRef>
          </c:tx>
          <c:spPr>
            <a:solidFill>
              <a:schemeClr val="accent1"/>
            </a:solidFill>
            <a:ln w="19050">
              <a:noFill/>
            </a:ln>
            <a:effectLst/>
          </c:spPr>
          <c:dPt>
            <c:idx val="0"/>
            <c:bubble3D val="0"/>
            <c:spPr>
              <a:solidFill>
                <a:schemeClr val="bg1"/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BB39-4818-9480-402A77484CBE}"/>
              </c:ext>
            </c:extLst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B39-4818-9480-402A77484CBE}"/>
              </c:ext>
            </c:extLst>
          </c:dPt>
          <c:dLbls>
            <c:dLbl>
              <c:idx val="0"/>
              <c:layout>
                <c:manualLayout>
                  <c:x val="-0.22959408719743366"/>
                  <c:y val="-0.24195688507648672"/>
                </c:manualLayout>
              </c:layout>
              <c:tx>
                <c:rich>
                  <a:bodyPr rot="0" spcFirstLastPara="1" vertOverflow="ellipsis" vert="horz" wrap="none" lIns="0" tIns="0" rIns="0" bIns="182880" anchor="ctr" anchorCtr="1">
                    <a:noAutofit/>
                  </a:bodyPr>
                  <a:lstStyle/>
                  <a:p>
                    <a:pPr>
                      <a:defRPr sz="3200" b="0" i="0" u="none" strike="noStrike" kern="1200" spc="-150" baseline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857C2360-0166-43D0-ADF6-D455675720A2}" type="VALUE">
                      <a:rPr lang="en-US" sz="3200" b="1" spc="-150">
                        <a:solidFill>
                          <a:schemeClr val="bg1"/>
                        </a:solidFill>
                      </a:rPr>
                      <a:pPr>
                        <a:defRPr sz="3200" spc="-150">
                          <a:solidFill>
                            <a:schemeClr val="accent4">
                              <a:lumMod val="20000"/>
                              <a:lumOff val="80000"/>
                            </a:schemeClr>
                          </a:solidFill>
                        </a:defRPr>
                      </a:pPr>
                      <a:t>[VALOR]</a:t>
                    </a:fld>
                    <a:endParaRPr lang="pt-BR"/>
                  </a:p>
                </c:rich>
              </c:tx>
              <c:numFmt formatCode="0%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none" lIns="0" tIns="0" rIns="0" bIns="182880" anchor="ctr" anchorCtr="1">
                  <a:noAutofit/>
                </a:bodyPr>
                <a:lstStyle/>
                <a:p>
                  <a:pPr>
                    <a:defRPr sz="3200" b="0" i="0" u="none" strike="noStrike" kern="1200" spc="-150" baseline="0">
                      <a:solidFill>
                        <a:schemeClr val="accent4">
                          <a:lumMod val="20000"/>
                          <a:lumOff val="8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pt-BR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53316317307014671"/>
                      <c:h val="0.3595555468401469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BB39-4818-9480-402A77484CBE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B39-4818-9480-402A77484CB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Insira seu Número</c:v>
                </c:pt>
                <c:pt idx="1">
                  <c:v>Fórmula =100%-B2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0.74</c:v>
                </c:pt>
                <c:pt idx="1">
                  <c:v>0.26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B39-4818-9480-402A77484CB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76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141408694106796"/>
          <c:y val="0.10142733882077253"/>
          <c:w val="0.79717182611786408"/>
          <c:h val="0.79714593516062771"/>
        </c:manualLayout>
      </c:layout>
      <c:doughnut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Vendas</c:v>
                </c:pt>
              </c:strCache>
            </c:strRef>
          </c:tx>
          <c:spPr>
            <a:solidFill>
              <a:schemeClr val="accent1"/>
            </a:solidFill>
            <a:ln w="19050">
              <a:noFill/>
            </a:ln>
            <a:effectLst/>
          </c:spPr>
          <c:dPt>
            <c:idx val="0"/>
            <c:bubble3D val="0"/>
            <c:spPr>
              <a:solidFill>
                <a:schemeClr val="bg1"/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C776-4ECD-BBDD-6F7D00B878A6}"/>
              </c:ext>
            </c:extLst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C776-4ECD-BBDD-6F7D00B878A6}"/>
              </c:ext>
            </c:extLst>
          </c:dPt>
          <c:dLbls>
            <c:dLbl>
              <c:idx val="0"/>
              <c:layout>
                <c:manualLayout>
                  <c:x val="-0.22959408719743366"/>
                  <c:y val="-4.1346060962117848E-2"/>
                </c:manualLayout>
              </c:layout>
              <c:tx>
                <c:rich>
                  <a:bodyPr rot="0" spcFirstLastPara="1" vertOverflow="ellipsis" vert="horz" wrap="none" lIns="0" tIns="0" rIns="0" bIns="182880" anchor="ctr" anchorCtr="1">
                    <a:noAutofit/>
                  </a:bodyPr>
                  <a:lstStyle/>
                  <a:p>
                    <a:pPr>
                      <a:defRPr sz="3200" b="0" i="0" u="none" strike="noStrike" kern="1200" spc="-150" baseline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857C2360-0166-43D0-ADF6-D455675720A2}" type="VALUE">
                      <a:rPr lang="en-US" sz="3200" b="1" spc="-150">
                        <a:solidFill>
                          <a:schemeClr val="bg1"/>
                        </a:solidFill>
                      </a:rPr>
                      <a:pPr>
                        <a:defRPr sz="3200" spc="-150">
                          <a:solidFill>
                            <a:schemeClr val="accent4">
                              <a:lumMod val="20000"/>
                              <a:lumOff val="80000"/>
                            </a:schemeClr>
                          </a:solidFill>
                        </a:defRPr>
                      </a:pPr>
                      <a:t>[VALOR]</a:t>
                    </a:fld>
                    <a:endParaRPr lang="pt-BR"/>
                  </a:p>
                </c:rich>
              </c:tx>
              <c:numFmt formatCode="0%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none" lIns="0" tIns="0" rIns="0" bIns="182880" anchor="ctr" anchorCtr="1">
                  <a:noAutofit/>
                </a:bodyPr>
                <a:lstStyle/>
                <a:p>
                  <a:pPr>
                    <a:defRPr sz="3200" b="0" i="0" u="none" strike="noStrike" kern="1200" spc="-150" baseline="0">
                      <a:solidFill>
                        <a:schemeClr val="accent4">
                          <a:lumMod val="20000"/>
                          <a:lumOff val="8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pt-BR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53316317307014671"/>
                      <c:h val="0.3595555468401469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C776-4ECD-BBDD-6F7D00B878A6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776-4ECD-BBDD-6F7D00B878A6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Insira seu Número</c:v>
                </c:pt>
                <c:pt idx="1">
                  <c:v>Fórmula =100%-B2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0.55000000000000004</c:v>
                </c:pt>
                <c:pt idx="1">
                  <c:v>0.44999999999999996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776-4ECD-BBDD-6F7D00B878A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76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141408694106796"/>
          <c:y val="0.10142733882077253"/>
          <c:w val="0.79717182611786408"/>
          <c:h val="0.79714593516062771"/>
        </c:manualLayout>
      </c:layout>
      <c:doughnut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Vendas</c:v>
                </c:pt>
              </c:strCache>
            </c:strRef>
          </c:tx>
          <c:spPr>
            <a:solidFill>
              <a:schemeClr val="accent1"/>
            </a:solidFill>
            <a:ln w="19050">
              <a:noFill/>
            </a:ln>
            <a:effectLst/>
          </c:spPr>
          <c:dPt>
            <c:idx val="0"/>
            <c:bubble3D val="0"/>
            <c:spPr>
              <a:solidFill>
                <a:schemeClr val="bg1"/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3EE3-4B1B-9A54-06995D7611BE}"/>
              </c:ext>
            </c:extLst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3EE3-4B1B-9A54-06995D7611BE}"/>
              </c:ext>
            </c:extLst>
          </c:dPt>
          <c:dLbls>
            <c:dLbl>
              <c:idx val="0"/>
              <c:layout>
                <c:manualLayout>
                  <c:x val="-0.22959408719743366"/>
                  <c:y val="-0.14936727394677798"/>
                </c:manualLayout>
              </c:layout>
              <c:tx>
                <c:rich>
                  <a:bodyPr rot="0" spcFirstLastPara="1" vertOverflow="ellipsis" vert="horz" wrap="none" lIns="0" tIns="0" rIns="0" bIns="182880" anchor="ctr" anchorCtr="1">
                    <a:noAutofit/>
                  </a:bodyPr>
                  <a:lstStyle/>
                  <a:p>
                    <a:pPr>
                      <a:defRPr sz="3200" b="0" i="0" u="none" strike="noStrike" kern="1200" spc="-150" baseline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857C2360-0166-43D0-ADF6-D455675720A2}" type="VALUE">
                      <a:rPr lang="en-US" sz="3200" b="1" spc="-150">
                        <a:solidFill>
                          <a:schemeClr val="bg1"/>
                        </a:solidFill>
                      </a:rPr>
                      <a:pPr>
                        <a:defRPr sz="3200" spc="-150">
                          <a:solidFill>
                            <a:schemeClr val="accent4">
                              <a:lumMod val="20000"/>
                              <a:lumOff val="80000"/>
                            </a:schemeClr>
                          </a:solidFill>
                        </a:defRPr>
                      </a:pPr>
                      <a:t>[VALOR]</a:t>
                    </a:fld>
                    <a:endParaRPr lang="pt-BR"/>
                  </a:p>
                </c:rich>
              </c:tx>
              <c:numFmt formatCode="0%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none" lIns="0" tIns="0" rIns="0" bIns="182880" anchor="ctr" anchorCtr="1">
                  <a:noAutofit/>
                </a:bodyPr>
                <a:lstStyle/>
                <a:p>
                  <a:pPr>
                    <a:defRPr sz="3200" b="0" i="0" u="none" strike="noStrike" kern="1200" spc="-150" baseline="0">
                      <a:solidFill>
                        <a:schemeClr val="accent4">
                          <a:lumMod val="20000"/>
                          <a:lumOff val="8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pt-BR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53316317307014671"/>
                      <c:h val="0.3595555468401469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3EE3-4B1B-9A54-06995D7611BE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EE3-4B1B-9A54-06995D7611B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Insira seu Número</c:v>
                </c:pt>
                <c:pt idx="1">
                  <c:v>Fórmula =100%-B2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0.63</c:v>
                </c:pt>
                <c:pt idx="1">
                  <c:v>0.37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EE3-4B1B-9A54-06995D7611B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76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141408694106796"/>
          <c:y val="0.10142733882077253"/>
          <c:w val="0.79717182611786408"/>
          <c:h val="0.79714593516062771"/>
        </c:manualLayout>
      </c:layout>
      <c:doughnut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Vendas</c:v>
                </c:pt>
              </c:strCache>
            </c:strRef>
          </c:tx>
          <c:spPr>
            <a:solidFill>
              <a:schemeClr val="accent1"/>
            </a:solidFill>
            <a:ln w="19050">
              <a:noFill/>
            </a:ln>
            <a:effectLst/>
          </c:spPr>
          <c:dPt>
            <c:idx val="0"/>
            <c:bubble3D val="0"/>
            <c:spPr>
              <a:solidFill>
                <a:schemeClr val="bg1"/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19A8-485C-B8C8-BDEA9C029EA2}"/>
              </c:ext>
            </c:extLst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19A8-485C-B8C8-BDEA9C029EA2}"/>
              </c:ext>
            </c:extLst>
          </c:dPt>
          <c:dLbls>
            <c:dLbl>
              <c:idx val="0"/>
              <c:layout>
                <c:manualLayout>
                  <c:x val="-0.22959408719743368"/>
                  <c:y val="-0.25738848693143818"/>
                </c:manualLayout>
              </c:layout>
              <c:tx>
                <c:rich>
                  <a:bodyPr rot="0" spcFirstLastPara="1" vertOverflow="ellipsis" vert="horz" wrap="none" lIns="0" tIns="0" rIns="0" bIns="182880" anchor="ctr" anchorCtr="1">
                    <a:noAutofit/>
                  </a:bodyPr>
                  <a:lstStyle/>
                  <a:p>
                    <a:pPr>
                      <a:defRPr sz="3200" b="0" i="0" u="none" strike="noStrike" kern="1200" spc="-150" baseline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857C2360-0166-43D0-ADF6-D455675720A2}" type="VALUE">
                      <a:rPr lang="en-US" sz="3200" b="1" spc="-150">
                        <a:solidFill>
                          <a:schemeClr val="bg1"/>
                        </a:solidFill>
                      </a:rPr>
                      <a:pPr>
                        <a:defRPr sz="3200" spc="-150">
                          <a:solidFill>
                            <a:schemeClr val="accent4">
                              <a:lumMod val="20000"/>
                              <a:lumOff val="80000"/>
                            </a:schemeClr>
                          </a:solidFill>
                        </a:defRPr>
                      </a:pPr>
                      <a:t>[VALOR]</a:t>
                    </a:fld>
                    <a:endParaRPr lang="pt-BR"/>
                  </a:p>
                </c:rich>
              </c:tx>
              <c:numFmt formatCode="0%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none" lIns="0" tIns="0" rIns="0" bIns="182880" anchor="ctr" anchorCtr="1">
                  <a:noAutofit/>
                </a:bodyPr>
                <a:lstStyle/>
                <a:p>
                  <a:pPr>
                    <a:defRPr sz="3200" b="0" i="0" u="none" strike="noStrike" kern="1200" spc="-150" baseline="0">
                      <a:solidFill>
                        <a:schemeClr val="accent4">
                          <a:lumMod val="20000"/>
                          <a:lumOff val="8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pt-BR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53316317307014671"/>
                      <c:h val="0.3595555468401469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19A8-485C-B8C8-BDEA9C029EA2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9A8-485C-B8C8-BDEA9C029EA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Insira seu Número</c:v>
                </c:pt>
                <c:pt idx="1">
                  <c:v>Fórmula =100%-B2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0.77</c:v>
                </c:pt>
                <c:pt idx="1">
                  <c:v>0.22999999999999998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9A8-485C-B8C8-BDEA9C029EA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76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141408694106796"/>
          <c:y val="0.10142733882077253"/>
          <c:w val="0.79717182611786408"/>
          <c:h val="0.79714593516062771"/>
        </c:manualLayout>
      </c:layout>
      <c:doughnut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Vendas</c:v>
                </c:pt>
              </c:strCache>
            </c:strRef>
          </c:tx>
          <c:spPr>
            <a:solidFill>
              <a:schemeClr val="accent1"/>
            </a:solidFill>
            <a:ln w="19050">
              <a:noFill/>
            </a:ln>
            <a:effectLst/>
          </c:spPr>
          <c:dPt>
            <c:idx val="0"/>
            <c:bubble3D val="0"/>
            <c:spPr>
              <a:solidFill>
                <a:schemeClr val="bg1"/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45B0-47F8-8E9D-9FE7D5DEE231}"/>
              </c:ext>
            </c:extLst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45B0-47F8-8E9D-9FE7D5DEE231}"/>
              </c:ext>
            </c:extLst>
          </c:dPt>
          <c:dLbls>
            <c:dLbl>
              <c:idx val="0"/>
              <c:layout>
                <c:manualLayout>
                  <c:x val="-9.8421247691260774E-2"/>
                  <c:y val="-0.31911489435124396"/>
                </c:manualLayout>
              </c:layout>
              <c:tx>
                <c:rich>
                  <a:bodyPr rot="0" spcFirstLastPara="1" vertOverflow="ellipsis" vert="horz" wrap="none" lIns="0" tIns="0" rIns="0" bIns="182880" anchor="ctr" anchorCtr="1">
                    <a:noAutofit/>
                  </a:bodyPr>
                  <a:lstStyle/>
                  <a:p>
                    <a:pPr>
                      <a:defRPr sz="3200" b="0" i="0" u="none" strike="noStrike" kern="1200" spc="-150" baseline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857C2360-0166-43D0-ADF6-D455675720A2}" type="VALUE">
                      <a:rPr lang="en-US" sz="3200" b="1" spc="-150">
                        <a:solidFill>
                          <a:schemeClr val="bg1"/>
                        </a:solidFill>
                      </a:rPr>
                      <a:pPr>
                        <a:defRPr sz="3200" spc="-150">
                          <a:solidFill>
                            <a:schemeClr val="accent4">
                              <a:lumMod val="20000"/>
                              <a:lumOff val="80000"/>
                            </a:schemeClr>
                          </a:solidFill>
                        </a:defRPr>
                      </a:pPr>
                      <a:t>[VALOR]</a:t>
                    </a:fld>
                    <a:endParaRPr lang="pt-BR"/>
                  </a:p>
                </c:rich>
              </c:tx>
              <c:numFmt formatCode="0%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none" lIns="0" tIns="0" rIns="0" bIns="182880" anchor="ctr" anchorCtr="1">
                  <a:noAutofit/>
                </a:bodyPr>
                <a:lstStyle/>
                <a:p>
                  <a:pPr>
                    <a:defRPr sz="3200" b="0" i="0" u="none" strike="noStrike" kern="1200" spc="-150" baseline="0">
                      <a:solidFill>
                        <a:schemeClr val="accent4">
                          <a:lumMod val="20000"/>
                          <a:lumOff val="8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pt-BR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53316317307014671"/>
                      <c:h val="0.3595555468401469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45B0-47F8-8E9D-9FE7D5DEE231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5B0-47F8-8E9D-9FE7D5DEE23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Insira seu Número</c:v>
                </c:pt>
                <c:pt idx="1">
                  <c:v>Fórmula =100%-B2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0.92</c:v>
                </c:pt>
                <c:pt idx="1">
                  <c:v>7.999999999999996E-2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45B0-47F8-8E9D-9FE7D5DEE23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76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141408694106796"/>
          <c:y val="0.10142733882077253"/>
          <c:w val="0.79717182611786408"/>
          <c:h val="0.79714593516062771"/>
        </c:manualLayout>
      </c:layout>
      <c:doughnut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Vendas</c:v>
                </c:pt>
              </c:strCache>
            </c:strRef>
          </c:tx>
          <c:spPr>
            <a:solidFill>
              <a:schemeClr val="accent1"/>
            </a:solidFill>
            <a:ln w="19050">
              <a:noFill/>
            </a:ln>
            <a:effectLst/>
          </c:spPr>
          <c:dPt>
            <c:idx val="0"/>
            <c:bubble3D val="0"/>
            <c:spPr>
              <a:solidFill>
                <a:schemeClr val="bg1"/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47A7-48D4-82C6-358708809E2D}"/>
              </c:ext>
            </c:extLst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47A7-48D4-82C6-358708809E2D}"/>
              </c:ext>
            </c:extLst>
          </c:dPt>
          <c:dLbls>
            <c:dLbl>
              <c:idx val="0"/>
              <c:layout>
                <c:manualLayout>
                  <c:x val="-0.22959408719743366"/>
                  <c:y val="7.4390952950018019E-2"/>
                </c:manualLayout>
              </c:layout>
              <c:tx>
                <c:rich>
                  <a:bodyPr rot="0" spcFirstLastPara="1" vertOverflow="ellipsis" vert="horz" wrap="none" lIns="0" tIns="0" rIns="0" bIns="182880" anchor="ctr" anchorCtr="1">
                    <a:noAutofit/>
                  </a:bodyPr>
                  <a:lstStyle/>
                  <a:p>
                    <a:pPr>
                      <a:defRPr sz="3200" b="0" i="0" u="none" strike="noStrike" kern="1200" spc="-150" baseline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857C2360-0166-43D0-ADF6-D455675720A2}" type="VALUE">
                      <a:rPr lang="en-US" sz="3200" b="1" spc="-150">
                        <a:solidFill>
                          <a:schemeClr val="bg1"/>
                        </a:solidFill>
                      </a:rPr>
                      <a:pPr>
                        <a:defRPr sz="3200" spc="-150">
                          <a:solidFill>
                            <a:schemeClr val="accent4">
                              <a:lumMod val="20000"/>
                              <a:lumOff val="80000"/>
                            </a:schemeClr>
                          </a:solidFill>
                        </a:defRPr>
                      </a:pPr>
                      <a:t>[VALOR]</a:t>
                    </a:fld>
                    <a:endParaRPr lang="pt-BR"/>
                  </a:p>
                </c:rich>
              </c:tx>
              <c:numFmt formatCode="0%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none" lIns="0" tIns="0" rIns="0" bIns="182880" anchor="ctr" anchorCtr="1">
                  <a:noAutofit/>
                </a:bodyPr>
                <a:lstStyle/>
                <a:p>
                  <a:pPr>
                    <a:defRPr sz="3200" b="0" i="0" u="none" strike="noStrike" kern="1200" spc="-150" baseline="0">
                      <a:solidFill>
                        <a:schemeClr val="accent4">
                          <a:lumMod val="20000"/>
                          <a:lumOff val="8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pt-BR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53316317307014671"/>
                      <c:h val="0.3595555468401469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47A7-48D4-82C6-358708809E2D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7A7-48D4-82C6-358708809E2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Insira seu Número</c:v>
                </c:pt>
                <c:pt idx="1">
                  <c:v>Fórmula =100%-B2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0.43</c:v>
                </c:pt>
                <c:pt idx="1">
                  <c:v>0.57000000000000006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47A7-48D4-82C6-358708809E2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76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141408694106796"/>
          <c:y val="0.10142733882077253"/>
          <c:w val="0.79717182611786408"/>
          <c:h val="0.79714593516062771"/>
        </c:manualLayout>
      </c:layout>
      <c:doughnut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Vendas</c:v>
                </c:pt>
              </c:strCache>
            </c:strRef>
          </c:tx>
          <c:spPr>
            <a:solidFill>
              <a:schemeClr val="accent1"/>
            </a:solidFill>
            <a:ln w="19050">
              <a:noFill/>
            </a:ln>
            <a:effectLst/>
          </c:spPr>
          <c:dPt>
            <c:idx val="0"/>
            <c:bubble3D val="0"/>
            <c:spPr>
              <a:solidFill>
                <a:schemeClr val="bg1"/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34AB-4B72-A9BF-4CDF5920F64A}"/>
              </c:ext>
            </c:extLst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34AB-4B72-A9BF-4CDF5920F64A}"/>
              </c:ext>
            </c:extLst>
          </c:dPt>
          <c:dLbls>
            <c:dLbl>
              <c:idx val="0"/>
              <c:layout>
                <c:manualLayout>
                  <c:x val="-0.22959408719743366"/>
                  <c:y val="0.1669805640797267"/>
                </c:manualLayout>
              </c:layout>
              <c:tx>
                <c:rich>
                  <a:bodyPr rot="0" spcFirstLastPara="1" vertOverflow="ellipsis" vert="horz" wrap="none" lIns="0" tIns="0" rIns="0" bIns="182880" anchor="ctr" anchorCtr="1">
                    <a:noAutofit/>
                  </a:bodyPr>
                  <a:lstStyle/>
                  <a:p>
                    <a:pPr>
                      <a:defRPr sz="3200" b="0" i="0" u="none" strike="noStrike" kern="1200" spc="-150" baseline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857C2360-0166-43D0-ADF6-D455675720A2}" type="VALUE">
                      <a:rPr lang="en-US" sz="3200" b="1" spc="-150">
                        <a:solidFill>
                          <a:schemeClr val="bg1"/>
                        </a:solidFill>
                      </a:rPr>
                      <a:pPr>
                        <a:defRPr sz="3200" spc="-150">
                          <a:solidFill>
                            <a:schemeClr val="accent4">
                              <a:lumMod val="20000"/>
                              <a:lumOff val="80000"/>
                            </a:schemeClr>
                          </a:solidFill>
                        </a:defRPr>
                      </a:pPr>
                      <a:t>[VALOR]</a:t>
                    </a:fld>
                    <a:endParaRPr lang="pt-BR"/>
                  </a:p>
                </c:rich>
              </c:tx>
              <c:numFmt formatCode="0%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none" lIns="0" tIns="0" rIns="0" bIns="182880" anchor="ctr" anchorCtr="1">
                  <a:noAutofit/>
                </a:bodyPr>
                <a:lstStyle/>
                <a:p>
                  <a:pPr>
                    <a:defRPr sz="3200" b="0" i="0" u="none" strike="noStrike" kern="1200" spc="-150" baseline="0">
                      <a:solidFill>
                        <a:schemeClr val="accent4">
                          <a:lumMod val="20000"/>
                          <a:lumOff val="8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pt-BR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53316317307014671"/>
                      <c:h val="0.3595555468401469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34AB-4B72-A9BF-4CDF5920F64A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4AB-4B72-A9BF-4CDF5920F64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Insira seu Número</c:v>
                </c:pt>
                <c:pt idx="1">
                  <c:v>Fórmula =100%-B2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0.34</c:v>
                </c:pt>
                <c:pt idx="1">
                  <c:v>0.65999999999999992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4AB-4B72-A9BF-4CDF5920F64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76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141408694106796"/>
          <c:y val="0.10142733882077253"/>
          <c:w val="0.79717182611786408"/>
          <c:h val="0.79714593516062771"/>
        </c:manualLayout>
      </c:layout>
      <c:doughnut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Vendas</c:v>
                </c:pt>
              </c:strCache>
            </c:strRef>
          </c:tx>
          <c:spPr>
            <a:solidFill>
              <a:schemeClr val="accent1"/>
            </a:solidFill>
            <a:ln w="19050">
              <a:noFill/>
            </a:ln>
            <a:effectLst/>
          </c:spPr>
          <c:dPt>
            <c:idx val="0"/>
            <c:bubble3D val="0"/>
            <c:spPr>
              <a:solidFill>
                <a:schemeClr val="bg1"/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00BC-4260-A2C8-A12BD87693AA}"/>
              </c:ext>
            </c:extLst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0BC-4260-A2C8-A12BD87693AA}"/>
              </c:ext>
            </c:extLst>
          </c:dPt>
          <c:dLbls>
            <c:dLbl>
              <c:idx val="0"/>
              <c:layout>
                <c:manualLayout>
                  <c:x val="-0.23731013658014971"/>
                  <c:y val="7.2637582755002664E-2"/>
                </c:manualLayout>
              </c:layout>
              <c:tx>
                <c:rich>
                  <a:bodyPr rot="0" spcFirstLastPara="1" vertOverflow="ellipsis" vert="horz" wrap="none" lIns="0" tIns="0" rIns="0" bIns="182880" anchor="ctr" anchorCtr="1">
                    <a:noAutofit/>
                  </a:bodyPr>
                  <a:lstStyle/>
                  <a:p>
                    <a:pPr>
                      <a:defRPr sz="3200" b="0" i="0" u="none" strike="noStrike" kern="1200" spc="-150" baseline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857C2360-0166-43D0-ADF6-D455675720A2}" type="VALUE">
                      <a:rPr lang="en-US" sz="3200" b="1" spc="-150">
                        <a:solidFill>
                          <a:schemeClr val="bg1"/>
                        </a:solidFill>
                      </a:rPr>
                      <a:pPr>
                        <a:defRPr sz="3200" spc="-150">
                          <a:solidFill>
                            <a:schemeClr val="accent4">
                              <a:lumMod val="20000"/>
                              <a:lumOff val="80000"/>
                            </a:schemeClr>
                          </a:solidFill>
                        </a:defRPr>
                      </a:pPr>
                      <a:t>[VALOR]</a:t>
                    </a:fld>
                    <a:endParaRPr lang="pt-BR"/>
                  </a:p>
                </c:rich>
              </c:tx>
              <c:numFmt formatCode="0%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none" lIns="0" tIns="0" rIns="0" bIns="182880" anchor="ctr" anchorCtr="1">
                  <a:noAutofit/>
                </a:bodyPr>
                <a:lstStyle/>
                <a:p>
                  <a:pPr>
                    <a:defRPr sz="3200" b="0" i="0" u="none" strike="noStrike" kern="1200" spc="-150" baseline="0">
                      <a:solidFill>
                        <a:schemeClr val="accent4">
                          <a:lumMod val="20000"/>
                          <a:lumOff val="8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pt-BR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53316317307014671"/>
                      <c:h val="0.3595555468401469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00BC-4260-A2C8-A12BD87693AA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0BC-4260-A2C8-A12BD87693A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Insira seu Número</c:v>
                </c:pt>
                <c:pt idx="1">
                  <c:v>Fórmula =100%-B2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0.43</c:v>
                </c:pt>
                <c:pt idx="1">
                  <c:v>0.57000000000000006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00BC-4260-A2C8-A12BD87693A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76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141408694106796"/>
          <c:y val="0.10142733882077253"/>
          <c:w val="0.79717182611786408"/>
          <c:h val="0.79714593516062771"/>
        </c:manualLayout>
      </c:layout>
      <c:doughnut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Vendas</c:v>
                </c:pt>
              </c:strCache>
            </c:strRef>
          </c:tx>
          <c:spPr>
            <a:solidFill>
              <a:schemeClr val="accent1"/>
            </a:solidFill>
            <a:ln w="19050">
              <a:noFill/>
            </a:ln>
            <a:effectLst/>
          </c:spPr>
          <c:dPt>
            <c:idx val="0"/>
            <c:bubble3D val="0"/>
            <c:spPr>
              <a:solidFill>
                <a:schemeClr val="bg1"/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5735-4507-B074-56C48DBE2BF2}"/>
              </c:ext>
            </c:extLst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735-4507-B074-56C48DBE2BF2}"/>
              </c:ext>
            </c:extLst>
          </c:dPt>
          <c:dLbls>
            <c:dLbl>
              <c:idx val="0"/>
              <c:layout>
                <c:manualLayout>
                  <c:x val="-0.12928544522212501"/>
                  <c:y val="-0.34226229713367107"/>
                </c:manualLayout>
              </c:layout>
              <c:tx>
                <c:rich>
                  <a:bodyPr rot="0" spcFirstLastPara="1" vertOverflow="ellipsis" vert="horz" wrap="none" lIns="0" tIns="0" rIns="0" bIns="182880" anchor="ctr" anchorCtr="1">
                    <a:noAutofit/>
                  </a:bodyPr>
                  <a:lstStyle/>
                  <a:p>
                    <a:pPr>
                      <a:defRPr sz="3200" b="0" i="0" u="none" strike="noStrike" kern="1200" spc="-150" baseline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857C2360-0166-43D0-ADF6-D455675720A2}" type="VALUE">
                      <a:rPr lang="en-US" sz="3200" b="1" spc="-150">
                        <a:solidFill>
                          <a:schemeClr val="bg1"/>
                        </a:solidFill>
                      </a:rPr>
                      <a:pPr>
                        <a:defRPr sz="3200" spc="-150">
                          <a:solidFill>
                            <a:schemeClr val="accent4">
                              <a:lumMod val="20000"/>
                              <a:lumOff val="80000"/>
                            </a:schemeClr>
                          </a:solidFill>
                        </a:defRPr>
                      </a:pPr>
                      <a:t>[VALOR]</a:t>
                    </a:fld>
                    <a:endParaRPr lang="pt-BR"/>
                  </a:p>
                </c:rich>
              </c:tx>
              <c:numFmt formatCode="0%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none" lIns="0" tIns="0" rIns="0" bIns="182880" anchor="ctr" anchorCtr="1">
                  <a:noAutofit/>
                </a:bodyPr>
                <a:lstStyle/>
                <a:p>
                  <a:pPr>
                    <a:defRPr sz="3200" b="0" i="0" u="none" strike="noStrike" kern="1200" spc="-150" baseline="0">
                      <a:solidFill>
                        <a:schemeClr val="accent4">
                          <a:lumMod val="20000"/>
                          <a:lumOff val="8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pt-BR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53316317307014671"/>
                      <c:h val="0.3595555468401469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5735-4507-B074-56C48DBE2BF2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735-4507-B074-56C48DBE2BF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Insira seu Número</c:v>
                </c:pt>
                <c:pt idx="1">
                  <c:v>Fórmula =100%-B2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0.88</c:v>
                </c:pt>
                <c:pt idx="1">
                  <c:v>0.12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735-4507-B074-56C48DBE2BF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76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141408694106796"/>
          <c:y val="0.10142733882077253"/>
          <c:w val="0.79717182611786408"/>
          <c:h val="0.79714593516062771"/>
        </c:manualLayout>
      </c:layout>
      <c:doughnut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Vendas</c:v>
                </c:pt>
              </c:strCache>
            </c:strRef>
          </c:tx>
          <c:spPr>
            <a:solidFill>
              <a:schemeClr val="accent1"/>
            </a:solidFill>
            <a:ln w="19050">
              <a:noFill/>
            </a:ln>
            <a:effectLst/>
          </c:spPr>
          <c:dPt>
            <c:idx val="0"/>
            <c:bubble3D val="0"/>
            <c:spPr>
              <a:solidFill>
                <a:schemeClr val="bg1"/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C776-4ECD-BBDD-6F7D00B878A6}"/>
              </c:ext>
            </c:extLst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C776-4ECD-BBDD-6F7D00B878A6}"/>
              </c:ext>
            </c:extLst>
          </c:dPt>
          <c:dLbls>
            <c:dLbl>
              <c:idx val="0"/>
              <c:layout>
                <c:manualLayout>
                  <c:x val="-0.22959408719743366"/>
                  <c:y val="-0.22652528322153528"/>
                </c:manualLayout>
              </c:layout>
              <c:tx>
                <c:rich>
                  <a:bodyPr rot="0" spcFirstLastPara="1" vertOverflow="ellipsis" vert="horz" wrap="none" lIns="0" tIns="0" rIns="0" bIns="182880" anchor="ctr" anchorCtr="1">
                    <a:noAutofit/>
                  </a:bodyPr>
                  <a:lstStyle/>
                  <a:p>
                    <a:pPr>
                      <a:defRPr sz="3200" b="0" i="0" u="none" strike="noStrike" kern="1200" spc="-150" baseline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857C2360-0166-43D0-ADF6-D455675720A2}" type="VALUE">
                      <a:rPr lang="en-US" sz="3200" b="1" spc="-150">
                        <a:solidFill>
                          <a:schemeClr val="bg1"/>
                        </a:solidFill>
                      </a:rPr>
                      <a:pPr>
                        <a:defRPr sz="3200" spc="-150">
                          <a:solidFill>
                            <a:schemeClr val="accent4">
                              <a:lumMod val="20000"/>
                              <a:lumOff val="80000"/>
                            </a:schemeClr>
                          </a:solidFill>
                        </a:defRPr>
                      </a:pPr>
                      <a:t>[VALOR]</a:t>
                    </a:fld>
                    <a:endParaRPr lang="pt-BR"/>
                  </a:p>
                </c:rich>
              </c:tx>
              <c:numFmt formatCode="0%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none" lIns="0" tIns="0" rIns="0" bIns="182880" anchor="ctr" anchorCtr="1">
                  <a:noAutofit/>
                </a:bodyPr>
                <a:lstStyle/>
                <a:p>
                  <a:pPr>
                    <a:defRPr sz="3200" b="0" i="0" u="none" strike="noStrike" kern="1200" spc="-150" baseline="0">
                      <a:solidFill>
                        <a:schemeClr val="accent4">
                          <a:lumMod val="20000"/>
                          <a:lumOff val="8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pt-BR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53316317307014671"/>
                      <c:h val="0.3595555468401469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C776-4ECD-BBDD-6F7D00B878A6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776-4ECD-BBDD-6F7D00B878A6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Insira seu Número</c:v>
                </c:pt>
                <c:pt idx="1">
                  <c:v>Fórmula =100%-B2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0.69</c:v>
                </c:pt>
                <c:pt idx="1">
                  <c:v>0.31000000000000005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776-4ECD-BBDD-6F7D00B878A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76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141408694106796"/>
          <c:y val="0.10142733882077253"/>
          <c:w val="0.79717182611786408"/>
          <c:h val="0.79714593516062771"/>
        </c:manualLayout>
      </c:layout>
      <c:doughnut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Vendas</c:v>
                </c:pt>
              </c:strCache>
            </c:strRef>
          </c:tx>
          <c:spPr>
            <a:solidFill>
              <a:schemeClr val="accent1"/>
            </a:solidFill>
            <a:ln w="19050">
              <a:noFill/>
            </a:ln>
            <a:effectLst/>
          </c:spPr>
          <c:dPt>
            <c:idx val="0"/>
            <c:bubble3D val="0"/>
            <c:spPr>
              <a:solidFill>
                <a:schemeClr val="bg1"/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6F9C-46FA-BB85-B4FABBB26250}"/>
              </c:ext>
            </c:extLst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6F9C-46FA-BB85-B4FABBB26250}"/>
              </c:ext>
            </c:extLst>
          </c:dPt>
          <c:dLbls>
            <c:dLbl>
              <c:idx val="0"/>
              <c:layout>
                <c:manualLayout>
                  <c:x val="-0.15243359337027321"/>
                  <c:y val="-0.3113990934237682"/>
                </c:manualLayout>
              </c:layout>
              <c:tx>
                <c:rich>
                  <a:bodyPr rot="0" spcFirstLastPara="1" vertOverflow="ellipsis" vert="horz" wrap="none" lIns="0" tIns="0" rIns="0" bIns="182880" anchor="ctr" anchorCtr="1">
                    <a:noAutofit/>
                  </a:bodyPr>
                  <a:lstStyle/>
                  <a:p>
                    <a:pPr>
                      <a:defRPr sz="3200" b="0" i="0" u="none" strike="noStrike" kern="1200" spc="-150" baseline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857C2360-0166-43D0-ADF6-D455675720A2}" type="VALUE">
                      <a:rPr lang="en-US" sz="3200" b="1" spc="-150">
                        <a:solidFill>
                          <a:schemeClr val="bg1"/>
                        </a:solidFill>
                      </a:rPr>
                      <a:pPr>
                        <a:defRPr sz="3200" spc="-150">
                          <a:solidFill>
                            <a:schemeClr val="accent4">
                              <a:lumMod val="20000"/>
                              <a:lumOff val="80000"/>
                            </a:schemeClr>
                          </a:solidFill>
                        </a:defRPr>
                      </a:pPr>
                      <a:t>[VALOR]</a:t>
                    </a:fld>
                    <a:endParaRPr lang="pt-BR"/>
                  </a:p>
                </c:rich>
              </c:tx>
              <c:numFmt formatCode="0%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none" lIns="0" tIns="0" rIns="0" bIns="182880" anchor="ctr" anchorCtr="1">
                  <a:noAutofit/>
                </a:bodyPr>
                <a:lstStyle/>
                <a:p>
                  <a:pPr>
                    <a:defRPr sz="3200" b="0" i="0" u="none" strike="noStrike" kern="1200" spc="-150" baseline="0">
                      <a:solidFill>
                        <a:schemeClr val="accent4">
                          <a:lumMod val="20000"/>
                          <a:lumOff val="8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pt-BR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53316317307014671"/>
                      <c:h val="0.3595555468401469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6F9C-46FA-BB85-B4FABBB26250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F9C-46FA-BB85-B4FABBB2625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Insira seu Número</c:v>
                </c:pt>
                <c:pt idx="1">
                  <c:v>Fórmula =100%-B2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0.86</c:v>
                </c:pt>
                <c:pt idx="1">
                  <c:v>0.14000000000000001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6F9C-46FA-BB85-B4FABBB2625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76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141408694106796"/>
          <c:y val="0.10142733882077253"/>
          <c:w val="0.79717182611786408"/>
          <c:h val="0.79714593516062771"/>
        </c:manualLayout>
      </c:layout>
      <c:doughnut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Vendas</c:v>
                </c:pt>
              </c:strCache>
            </c:strRef>
          </c:tx>
          <c:spPr>
            <a:solidFill>
              <a:schemeClr val="accent1"/>
            </a:solidFill>
            <a:ln w="19050">
              <a:noFill/>
            </a:ln>
            <a:effectLst/>
          </c:spPr>
          <c:dPt>
            <c:idx val="0"/>
            <c:bubble3D val="0"/>
            <c:spPr>
              <a:solidFill>
                <a:schemeClr val="bg1"/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3EE3-4B1B-9A54-06995D7611BE}"/>
              </c:ext>
            </c:extLst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3EE3-4B1B-9A54-06995D7611BE}"/>
              </c:ext>
            </c:extLst>
          </c:dPt>
          <c:dLbls>
            <c:dLbl>
              <c:idx val="0"/>
              <c:layout>
                <c:manualLayout>
                  <c:x val="-0.22959408719743366"/>
                  <c:y val="-0.13393567209182658"/>
                </c:manualLayout>
              </c:layout>
              <c:tx>
                <c:rich>
                  <a:bodyPr rot="0" spcFirstLastPara="1" vertOverflow="ellipsis" vert="horz" wrap="none" lIns="0" tIns="0" rIns="0" bIns="182880" anchor="ctr" anchorCtr="1">
                    <a:noAutofit/>
                  </a:bodyPr>
                  <a:lstStyle/>
                  <a:p>
                    <a:pPr>
                      <a:defRPr sz="3200" b="0" i="0" u="none" strike="noStrike" kern="1200" spc="-150" baseline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857C2360-0166-43D0-ADF6-D455675720A2}" type="VALUE">
                      <a:rPr lang="en-US" sz="3200" b="1" spc="-150">
                        <a:solidFill>
                          <a:schemeClr val="bg1"/>
                        </a:solidFill>
                      </a:rPr>
                      <a:pPr>
                        <a:defRPr sz="3200" spc="-150">
                          <a:solidFill>
                            <a:schemeClr val="accent4">
                              <a:lumMod val="20000"/>
                              <a:lumOff val="80000"/>
                            </a:schemeClr>
                          </a:solidFill>
                        </a:defRPr>
                      </a:pPr>
                      <a:t>[VALOR]</a:t>
                    </a:fld>
                    <a:endParaRPr lang="pt-BR"/>
                  </a:p>
                </c:rich>
              </c:tx>
              <c:numFmt formatCode="0%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none" lIns="0" tIns="0" rIns="0" bIns="182880" anchor="ctr" anchorCtr="1">
                  <a:noAutofit/>
                </a:bodyPr>
                <a:lstStyle/>
                <a:p>
                  <a:pPr>
                    <a:defRPr sz="3200" b="0" i="0" u="none" strike="noStrike" kern="1200" spc="-150" baseline="0">
                      <a:solidFill>
                        <a:schemeClr val="accent4">
                          <a:lumMod val="20000"/>
                          <a:lumOff val="8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pt-BR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53316317307014671"/>
                      <c:h val="0.3595555468401469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3EE3-4B1B-9A54-06995D7611BE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EE3-4B1B-9A54-06995D7611B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Insira seu Número</c:v>
                </c:pt>
                <c:pt idx="1">
                  <c:v>Fórmula =100%-B2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0.61</c:v>
                </c:pt>
                <c:pt idx="1">
                  <c:v>0.39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EE3-4B1B-9A54-06995D7611B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76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141408694106796"/>
          <c:y val="0.10142733882077253"/>
          <c:w val="0.79717182611786408"/>
          <c:h val="0.79714593516062771"/>
        </c:manualLayout>
      </c:layout>
      <c:doughnut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Vendas</c:v>
                </c:pt>
              </c:strCache>
            </c:strRef>
          </c:tx>
          <c:spPr>
            <a:solidFill>
              <a:schemeClr val="accent1"/>
            </a:solidFill>
            <a:ln w="19050">
              <a:noFill/>
            </a:ln>
            <a:effectLst/>
          </c:spPr>
          <c:dPt>
            <c:idx val="0"/>
            <c:bubble3D val="0"/>
            <c:spPr>
              <a:solidFill>
                <a:schemeClr val="bg1"/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19A8-485C-B8C8-BDEA9C029EA2}"/>
              </c:ext>
            </c:extLst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19A8-485C-B8C8-BDEA9C029EA2}"/>
              </c:ext>
            </c:extLst>
          </c:dPt>
          <c:dLbls>
            <c:dLbl>
              <c:idx val="0"/>
              <c:layout>
                <c:manualLayout>
                  <c:x val="-0.22959408719743366"/>
                  <c:y val="-7.9925065599496498E-2"/>
                </c:manualLayout>
              </c:layout>
              <c:tx>
                <c:rich>
                  <a:bodyPr rot="0" spcFirstLastPara="1" vertOverflow="ellipsis" vert="horz" wrap="none" lIns="0" tIns="0" rIns="0" bIns="182880" anchor="ctr" anchorCtr="1">
                    <a:noAutofit/>
                  </a:bodyPr>
                  <a:lstStyle/>
                  <a:p>
                    <a:pPr>
                      <a:defRPr sz="3200" b="0" i="0" u="none" strike="noStrike" kern="1200" spc="-150" baseline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857C2360-0166-43D0-ADF6-D455675720A2}" type="VALUE">
                      <a:rPr lang="en-US" sz="3200" b="1" spc="-150">
                        <a:solidFill>
                          <a:schemeClr val="bg1"/>
                        </a:solidFill>
                      </a:rPr>
                      <a:pPr>
                        <a:defRPr sz="3200" spc="-150">
                          <a:solidFill>
                            <a:schemeClr val="accent4">
                              <a:lumMod val="20000"/>
                              <a:lumOff val="80000"/>
                            </a:schemeClr>
                          </a:solidFill>
                        </a:defRPr>
                      </a:pPr>
                      <a:t>[VALOR]</a:t>
                    </a:fld>
                    <a:endParaRPr lang="pt-BR"/>
                  </a:p>
                </c:rich>
              </c:tx>
              <c:numFmt formatCode="0%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none" lIns="0" tIns="0" rIns="0" bIns="182880" anchor="ctr" anchorCtr="1">
                  <a:noAutofit/>
                </a:bodyPr>
                <a:lstStyle/>
                <a:p>
                  <a:pPr>
                    <a:defRPr sz="3200" b="0" i="0" u="none" strike="noStrike" kern="1200" spc="-150" baseline="0">
                      <a:solidFill>
                        <a:schemeClr val="accent4">
                          <a:lumMod val="20000"/>
                          <a:lumOff val="8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pt-BR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53316317307014671"/>
                      <c:h val="0.3595555468401469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19A8-485C-B8C8-BDEA9C029EA2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9A8-485C-B8C8-BDEA9C029EA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Insira seu Número</c:v>
                </c:pt>
                <c:pt idx="1">
                  <c:v>Fórmula =100%-B2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0.56999999999999995</c:v>
                </c:pt>
                <c:pt idx="1">
                  <c:v>0.43000000000000005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9A8-485C-B8C8-BDEA9C029EA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76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141408694106796"/>
          <c:y val="0.10142733882077253"/>
          <c:w val="0.79717182611786408"/>
          <c:h val="0.79714593516062771"/>
        </c:manualLayout>
      </c:layout>
      <c:doughnut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Vendas</c:v>
                </c:pt>
              </c:strCache>
            </c:strRef>
          </c:tx>
          <c:spPr>
            <a:solidFill>
              <a:schemeClr val="accent1"/>
            </a:solidFill>
            <a:ln w="19050">
              <a:noFill/>
            </a:ln>
            <a:effectLst/>
          </c:spPr>
          <c:dPt>
            <c:idx val="0"/>
            <c:bubble3D val="0"/>
            <c:spPr>
              <a:solidFill>
                <a:schemeClr val="bg1"/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45B0-47F8-8E9D-9FE7D5DEE231}"/>
              </c:ext>
            </c:extLst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45B0-47F8-8E9D-9FE7D5DEE231}"/>
              </c:ext>
            </c:extLst>
          </c:dPt>
          <c:dLbls>
            <c:dLbl>
              <c:idx val="0"/>
              <c:layout>
                <c:manualLayout>
                  <c:x val="-0.24502618596286574"/>
                  <c:y val="-7.9925065599496498E-2"/>
                </c:manualLayout>
              </c:layout>
              <c:tx>
                <c:rich>
                  <a:bodyPr rot="0" spcFirstLastPara="1" vertOverflow="ellipsis" vert="horz" wrap="none" lIns="0" tIns="0" rIns="0" bIns="182880" anchor="ctr" anchorCtr="1">
                    <a:noAutofit/>
                  </a:bodyPr>
                  <a:lstStyle/>
                  <a:p>
                    <a:pPr>
                      <a:defRPr sz="3200" b="0" i="0" u="none" strike="noStrike" kern="1200" spc="-150" baseline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857C2360-0166-43D0-ADF6-D455675720A2}" type="VALUE">
                      <a:rPr lang="en-US" sz="3200" b="1" spc="-150">
                        <a:solidFill>
                          <a:schemeClr val="bg1"/>
                        </a:solidFill>
                      </a:rPr>
                      <a:pPr>
                        <a:defRPr sz="3200" spc="-150">
                          <a:solidFill>
                            <a:schemeClr val="accent4">
                              <a:lumMod val="20000"/>
                              <a:lumOff val="80000"/>
                            </a:schemeClr>
                          </a:solidFill>
                        </a:defRPr>
                      </a:pPr>
                      <a:t>[VALOR]</a:t>
                    </a:fld>
                    <a:endParaRPr lang="pt-BR"/>
                  </a:p>
                </c:rich>
              </c:tx>
              <c:numFmt formatCode="0%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none" lIns="0" tIns="0" rIns="0" bIns="182880" anchor="ctr" anchorCtr="1">
                  <a:noAutofit/>
                </a:bodyPr>
                <a:lstStyle/>
                <a:p>
                  <a:pPr>
                    <a:defRPr sz="3200" b="0" i="0" u="none" strike="noStrike" kern="1200" spc="-150" baseline="0">
                      <a:solidFill>
                        <a:schemeClr val="accent4">
                          <a:lumMod val="20000"/>
                          <a:lumOff val="8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pt-BR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53316317307014671"/>
                      <c:h val="0.3595555468401469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45B0-47F8-8E9D-9FE7D5DEE231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5B0-47F8-8E9D-9FE7D5DEE23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Insira seu Número</c:v>
                </c:pt>
                <c:pt idx="1">
                  <c:v>Fórmula =100%-B2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0.56999999999999995</c:v>
                </c:pt>
                <c:pt idx="1">
                  <c:v>0.43000000000000005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45B0-47F8-8E9D-9FE7D5DEE23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76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141408694106796"/>
          <c:y val="0.10142733882077253"/>
          <c:w val="0.79717182611786408"/>
          <c:h val="0.79714593516062771"/>
        </c:manualLayout>
      </c:layout>
      <c:doughnut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Vendas</c:v>
                </c:pt>
              </c:strCache>
            </c:strRef>
          </c:tx>
          <c:spPr>
            <a:solidFill>
              <a:schemeClr val="accent1"/>
            </a:solidFill>
            <a:ln w="19050">
              <a:noFill/>
            </a:ln>
            <a:effectLst/>
          </c:spPr>
          <c:dPt>
            <c:idx val="0"/>
            <c:bubble3D val="0"/>
            <c:spPr>
              <a:solidFill>
                <a:schemeClr val="bg1"/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47A7-48D4-82C6-358708809E2D}"/>
              </c:ext>
            </c:extLst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47A7-48D4-82C6-358708809E2D}"/>
              </c:ext>
            </c:extLst>
          </c:dPt>
          <c:dLbls>
            <c:dLbl>
              <c:idx val="0"/>
              <c:layout>
                <c:manualLayout>
                  <c:x val="-0.22959408719743366"/>
                  <c:y val="-0.13393567209182658"/>
                </c:manualLayout>
              </c:layout>
              <c:tx>
                <c:rich>
                  <a:bodyPr rot="0" spcFirstLastPara="1" vertOverflow="ellipsis" vert="horz" wrap="none" lIns="0" tIns="0" rIns="0" bIns="182880" anchor="ctr" anchorCtr="1">
                    <a:noAutofit/>
                  </a:bodyPr>
                  <a:lstStyle/>
                  <a:p>
                    <a:pPr>
                      <a:defRPr sz="3200" b="0" i="0" u="none" strike="noStrike" kern="1200" spc="-150" baseline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857C2360-0166-43D0-ADF6-D455675720A2}" type="VALUE">
                      <a:rPr lang="en-US" sz="3200" b="1" spc="-150">
                        <a:solidFill>
                          <a:schemeClr val="bg1"/>
                        </a:solidFill>
                      </a:rPr>
                      <a:pPr>
                        <a:defRPr sz="3200" spc="-150">
                          <a:solidFill>
                            <a:schemeClr val="accent4">
                              <a:lumMod val="20000"/>
                              <a:lumOff val="80000"/>
                            </a:schemeClr>
                          </a:solidFill>
                        </a:defRPr>
                      </a:pPr>
                      <a:t>[VALOR]</a:t>
                    </a:fld>
                    <a:endParaRPr lang="pt-BR"/>
                  </a:p>
                </c:rich>
              </c:tx>
              <c:numFmt formatCode="0%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none" lIns="0" tIns="0" rIns="0" bIns="182880" anchor="ctr" anchorCtr="1">
                  <a:noAutofit/>
                </a:bodyPr>
                <a:lstStyle/>
                <a:p>
                  <a:pPr>
                    <a:defRPr sz="3200" b="0" i="0" u="none" strike="noStrike" kern="1200" spc="-150" baseline="0">
                      <a:solidFill>
                        <a:schemeClr val="accent4">
                          <a:lumMod val="20000"/>
                          <a:lumOff val="8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pt-BR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53316317307014671"/>
                      <c:h val="0.3595555468401469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47A7-48D4-82C6-358708809E2D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7A7-48D4-82C6-358708809E2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Insira seu Número</c:v>
                </c:pt>
                <c:pt idx="1">
                  <c:v>Fórmula =100%-B2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0.61</c:v>
                </c:pt>
                <c:pt idx="1">
                  <c:v>0.39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47A7-48D4-82C6-358708809E2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76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141408694106796"/>
          <c:y val="0.10142733882077253"/>
          <c:w val="0.79717182611786408"/>
          <c:h val="0.79714593516062771"/>
        </c:manualLayout>
      </c:layout>
      <c:doughnut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Vendas</c:v>
                </c:pt>
              </c:strCache>
            </c:strRef>
          </c:tx>
          <c:spPr>
            <a:solidFill>
              <a:schemeClr val="accent1"/>
            </a:solidFill>
            <a:ln w="19050">
              <a:noFill/>
            </a:ln>
            <a:effectLst/>
          </c:spPr>
          <c:dPt>
            <c:idx val="0"/>
            <c:bubble3D val="0"/>
            <c:spPr>
              <a:solidFill>
                <a:schemeClr val="bg1"/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34AB-4B72-A9BF-4CDF5920F64A}"/>
              </c:ext>
            </c:extLst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34AB-4B72-A9BF-4CDF5920F64A}"/>
              </c:ext>
            </c:extLst>
          </c:dPt>
          <c:dLbls>
            <c:dLbl>
              <c:idx val="0"/>
              <c:layout>
                <c:manualLayout>
                  <c:x val="-0.22959408719743366"/>
                  <c:y val="-0.13393567209182658"/>
                </c:manualLayout>
              </c:layout>
              <c:tx>
                <c:rich>
                  <a:bodyPr rot="0" spcFirstLastPara="1" vertOverflow="ellipsis" vert="horz" wrap="none" lIns="0" tIns="0" rIns="0" bIns="182880" anchor="ctr" anchorCtr="1">
                    <a:noAutofit/>
                  </a:bodyPr>
                  <a:lstStyle/>
                  <a:p>
                    <a:pPr>
                      <a:defRPr sz="3200" b="0" i="0" u="none" strike="noStrike" kern="1200" spc="-150" baseline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857C2360-0166-43D0-ADF6-D455675720A2}" type="VALUE">
                      <a:rPr lang="en-US" sz="3200" b="1" spc="-150">
                        <a:solidFill>
                          <a:schemeClr val="bg1"/>
                        </a:solidFill>
                      </a:rPr>
                      <a:pPr>
                        <a:defRPr sz="3200" spc="-150">
                          <a:solidFill>
                            <a:schemeClr val="accent4">
                              <a:lumMod val="20000"/>
                              <a:lumOff val="80000"/>
                            </a:schemeClr>
                          </a:solidFill>
                        </a:defRPr>
                      </a:pPr>
                      <a:t>[VALOR]</a:t>
                    </a:fld>
                    <a:endParaRPr lang="pt-BR"/>
                  </a:p>
                </c:rich>
              </c:tx>
              <c:numFmt formatCode="0%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none" lIns="0" tIns="0" rIns="0" bIns="182880" anchor="ctr" anchorCtr="1">
                  <a:noAutofit/>
                </a:bodyPr>
                <a:lstStyle/>
                <a:p>
                  <a:pPr>
                    <a:defRPr sz="3200" b="0" i="0" u="none" strike="noStrike" kern="1200" spc="-150" baseline="0">
                      <a:solidFill>
                        <a:schemeClr val="accent4">
                          <a:lumMod val="20000"/>
                          <a:lumOff val="8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pt-BR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53316317307014671"/>
                      <c:h val="0.3595555468401469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34AB-4B72-A9BF-4CDF5920F64A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4AB-4B72-A9BF-4CDF5920F64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Insira seu Número</c:v>
                </c:pt>
                <c:pt idx="1">
                  <c:v>Fórmula =100%-B2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0.61</c:v>
                </c:pt>
                <c:pt idx="1">
                  <c:v>0.39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4AB-4B72-A9BF-4CDF5920F64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76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141408694106796"/>
          <c:y val="0.10142733882077253"/>
          <c:w val="0.79717182611786408"/>
          <c:h val="0.79714593516062771"/>
        </c:manualLayout>
      </c:layout>
      <c:doughnut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Vendas</c:v>
                </c:pt>
              </c:strCache>
            </c:strRef>
          </c:tx>
          <c:spPr>
            <a:solidFill>
              <a:schemeClr val="accent1"/>
            </a:solidFill>
            <a:ln w="19050">
              <a:noFill/>
            </a:ln>
            <a:effectLst/>
          </c:spPr>
          <c:dPt>
            <c:idx val="0"/>
            <c:bubble3D val="0"/>
            <c:spPr>
              <a:solidFill>
                <a:schemeClr val="bg1"/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00BC-4260-A2C8-A12BD87693AA}"/>
              </c:ext>
            </c:extLst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0BC-4260-A2C8-A12BD87693AA}"/>
              </c:ext>
            </c:extLst>
          </c:dPt>
          <c:dLbls>
            <c:dLbl>
              <c:idx val="0"/>
              <c:layout>
                <c:manualLayout>
                  <c:x val="-0.23731013658014971"/>
                  <c:y val="-0.24967268600396247"/>
                </c:manualLayout>
              </c:layout>
              <c:tx>
                <c:rich>
                  <a:bodyPr rot="0" spcFirstLastPara="1" vertOverflow="ellipsis" vert="horz" wrap="none" lIns="0" tIns="0" rIns="0" bIns="182880" anchor="ctr" anchorCtr="1">
                    <a:noAutofit/>
                  </a:bodyPr>
                  <a:lstStyle/>
                  <a:p>
                    <a:pPr>
                      <a:defRPr sz="3200" b="0" i="0" u="none" strike="noStrike" kern="1200" spc="-150" baseline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857C2360-0166-43D0-ADF6-D455675720A2}" type="VALUE">
                      <a:rPr lang="en-US" sz="3200" b="1" spc="-150">
                        <a:solidFill>
                          <a:schemeClr val="bg1"/>
                        </a:solidFill>
                      </a:rPr>
                      <a:pPr>
                        <a:defRPr sz="3200" spc="-150">
                          <a:solidFill>
                            <a:schemeClr val="accent4">
                              <a:lumMod val="20000"/>
                              <a:lumOff val="80000"/>
                            </a:schemeClr>
                          </a:solidFill>
                        </a:defRPr>
                      </a:pPr>
                      <a:t>[VALOR]</a:t>
                    </a:fld>
                    <a:endParaRPr lang="pt-BR"/>
                  </a:p>
                </c:rich>
              </c:tx>
              <c:numFmt formatCode="0%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none" lIns="0" tIns="0" rIns="0" bIns="182880" anchor="ctr" anchorCtr="1">
                  <a:noAutofit/>
                </a:bodyPr>
                <a:lstStyle/>
                <a:p>
                  <a:pPr>
                    <a:defRPr sz="3200" b="0" i="0" u="none" strike="noStrike" kern="1200" spc="-150" baseline="0">
                      <a:solidFill>
                        <a:schemeClr val="accent4">
                          <a:lumMod val="20000"/>
                          <a:lumOff val="8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pt-BR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53316317307014671"/>
                      <c:h val="0.3595555468401469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00BC-4260-A2C8-A12BD87693AA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0BC-4260-A2C8-A12BD87693A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Insira seu Número</c:v>
                </c:pt>
                <c:pt idx="1">
                  <c:v>Fórmula =100%-B2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0.76</c:v>
                </c:pt>
                <c:pt idx="1">
                  <c:v>0.24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00BC-4260-A2C8-A12BD87693A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76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141408694106796"/>
          <c:y val="0.10142733882077253"/>
          <c:w val="0.79717182611786408"/>
          <c:h val="0.79714593516062771"/>
        </c:manualLayout>
      </c:layout>
      <c:doughnut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Vendas</c:v>
                </c:pt>
              </c:strCache>
            </c:strRef>
          </c:tx>
          <c:spPr>
            <a:solidFill>
              <a:schemeClr val="accent1"/>
            </a:solidFill>
            <a:ln w="19050">
              <a:noFill/>
            </a:ln>
            <a:effectLst/>
          </c:spPr>
          <c:dPt>
            <c:idx val="0"/>
            <c:bubble3D val="0"/>
            <c:spPr>
              <a:solidFill>
                <a:schemeClr val="bg1"/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5735-4507-B074-56C48DBE2BF2}"/>
              </c:ext>
            </c:extLst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735-4507-B074-56C48DBE2BF2}"/>
              </c:ext>
            </c:extLst>
          </c:dPt>
          <c:dLbls>
            <c:dLbl>
              <c:idx val="0"/>
              <c:layout>
                <c:manualLayout>
                  <c:x val="-0.16014964275298921"/>
                  <c:y val="-0.33454649620619537"/>
                </c:manualLayout>
              </c:layout>
              <c:tx>
                <c:rich>
                  <a:bodyPr rot="0" spcFirstLastPara="1" vertOverflow="ellipsis" vert="horz" wrap="none" lIns="0" tIns="0" rIns="0" bIns="182880" anchor="ctr" anchorCtr="1">
                    <a:noAutofit/>
                  </a:bodyPr>
                  <a:lstStyle/>
                  <a:p>
                    <a:pPr>
                      <a:defRPr sz="3200" b="0" i="0" u="none" strike="noStrike" kern="1200" spc="-150" baseline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857C2360-0166-43D0-ADF6-D455675720A2}" type="VALUE">
                      <a:rPr lang="en-US" sz="3200" b="1" spc="-150">
                        <a:solidFill>
                          <a:schemeClr val="bg1"/>
                        </a:solidFill>
                      </a:rPr>
                      <a:pPr>
                        <a:defRPr sz="3200" spc="-150">
                          <a:solidFill>
                            <a:schemeClr val="accent4">
                              <a:lumMod val="20000"/>
                              <a:lumOff val="80000"/>
                            </a:schemeClr>
                          </a:solidFill>
                        </a:defRPr>
                      </a:pPr>
                      <a:t>[VALOR]</a:t>
                    </a:fld>
                    <a:endParaRPr lang="pt-BR"/>
                  </a:p>
                </c:rich>
              </c:tx>
              <c:numFmt formatCode="0%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none" lIns="0" tIns="0" rIns="0" bIns="182880" anchor="ctr" anchorCtr="1">
                  <a:noAutofit/>
                </a:bodyPr>
                <a:lstStyle/>
                <a:p>
                  <a:pPr>
                    <a:defRPr sz="3200" b="0" i="0" u="none" strike="noStrike" kern="1200" spc="-150" baseline="0">
                      <a:solidFill>
                        <a:schemeClr val="accent4">
                          <a:lumMod val="20000"/>
                          <a:lumOff val="8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pt-BR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53316317307014671"/>
                      <c:h val="0.3595555468401469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5735-4507-B074-56C48DBE2BF2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735-4507-B074-56C48DBE2BF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Insira seu Número</c:v>
                </c:pt>
                <c:pt idx="1">
                  <c:v>Fórmula =100%-B2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0.84</c:v>
                </c:pt>
                <c:pt idx="1">
                  <c:v>0.16000000000000003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735-4507-B074-56C48DBE2BF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76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pPr rtl="0"/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5317963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pPr rtl="0"/>
            <a:fld id="{56939BF9-221B-4A71-9CE5-A78BD27E2584}" type="datetime1">
              <a:rPr lang="pt-BR" smtClean="0"/>
              <a:t>04/03/2022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pPr rtl="0"/>
            <a:endParaRPr lang="pt-BR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3"/>
          </p:nvPr>
        </p:nvSpPr>
        <p:spPr>
          <a:xfrm>
            <a:off x="5317963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pPr rtl="0"/>
            <a:fld id="{DBAA5490-FD59-4087-AC7E-016E8A4124C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9109266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g>
</file>

<file path=ppt/media/image22.png>
</file>

<file path=ppt/media/image23.png>
</file>

<file path=ppt/media/image24.jpg>
</file>

<file path=ppt/media/image25.png>
</file>

<file path=ppt/media/image26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5317963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0DF9E6B0-D107-4A66-B7B2-3B14FEF050FB}" type="datetime1">
              <a:rPr lang="pt-BR" smtClean="0"/>
              <a:pPr/>
              <a:t>04/03/2022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2563813" y="887413"/>
            <a:ext cx="4260850" cy="239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229" tIns="47114" rIns="94229" bIns="47114" rtlCol="0" anchor="ctr"/>
          <a:lstStyle/>
          <a:p>
            <a:pPr rtl="0"/>
            <a:endParaRPr lang="pt-BR" noProof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938848" y="3418066"/>
            <a:ext cx="7510780" cy="2796600"/>
          </a:xfrm>
          <a:prstGeom prst="rect">
            <a:avLst/>
          </a:prstGeom>
        </p:spPr>
        <p:txBody>
          <a:bodyPr vert="horz" lIns="94229" tIns="47114" rIns="94229" bIns="47114"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5317963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pPr rtl="0"/>
            <a:fld id="{4CBCEA92-F142-4D57-B507-37BDAF44710C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40202057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CBCEA92-F142-4D57-B507-37BDAF44710C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343033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CBCEA92-F142-4D57-B507-37BDAF44710C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686002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CBCEA92-F142-4D57-B507-37BDAF44710C}" type="slidenum">
              <a:rPr lang="pt-BR" smtClean="0"/>
              <a:t>23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369520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CBCEA92-F142-4D57-B507-37BDAF44710C}" type="slidenum">
              <a:rPr lang="pt-BR" smtClean="0"/>
              <a:t>27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967974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ealanalytics.com/templates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nealanalytics.com/templates/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 - sem barra superi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/>
          <p:cNvSpPr/>
          <p:nvPr userDrawn="1"/>
        </p:nvSpPr>
        <p:spPr>
          <a:xfrm>
            <a:off x="0" y="0"/>
            <a:ext cx="12192000" cy="1225485"/>
          </a:xfrm>
          <a:prstGeom prst="rect">
            <a:avLst/>
          </a:prstGeom>
          <a:solidFill>
            <a:srgbClr val="0074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3080636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A73233B-0705-4E94-AE39-0FCF7FAB804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AE1514C-5E56-4738-A1FF-4B1CFD2A3E36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9" name="Caixa de texto 8">
            <a:hlinkClick r:id="rId3"/>
            <a:extLst>
              <a:ext uri="{FF2B5EF4-FFF2-40B4-BE49-F238E27FC236}">
                <a16:creationId xmlns:a16="http://schemas.microsoft.com/office/drawing/2014/main" id="{011B0CED-3A92-43B0-A3DE-C37B6408D9DB}"/>
              </a:ext>
            </a:extLst>
          </p:cNvPr>
          <p:cNvSpPr txBox="1"/>
          <p:nvPr userDrawn="1"/>
        </p:nvSpPr>
        <p:spPr>
          <a:xfrm>
            <a:off x="297838" y="4267687"/>
            <a:ext cx="2664879" cy="329343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 w="19050">
            <a:solidFill>
              <a:schemeClr val="tx1"/>
            </a:solidFill>
          </a:ln>
        </p:spPr>
        <p:txBody>
          <a:bodyPr wrap="square" lIns="0" rIns="0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b="0" i="0" u="none" strike="noStrike" kern="0" cap="none" spc="0" normalizeH="0" noProof="0">
                <a:ln>
                  <a:noFill/>
                </a:ln>
                <a:effectLst/>
                <a:uLnTx/>
                <a:uFillTx/>
              </a:rPr>
              <a:t>Neal Creative | clique e </a:t>
            </a:r>
            <a:r>
              <a:rPr lang="pt-BR" sz="1200" b="1" i="0" u="none" strike="noStrike" kern="0" cap="none" spc="0" normalizeH="0" noProof="0">
                <a:ln>
                  <a:noFill/>
                </a:ln>
                <a:effectLst/>
                <a:uLnTx/>
                <a:uFillTx/>
              </a:rPr>
              <a:t>Saiba mais</a:t>
            </a:r>
          </a:p>
        </p:txBody>
      </p:sp>
      <p:sp>
        <p:nvSpPr>
          <p:cNvPr id="10" name="Caixa de texto 9">
            <a:extLst>
              <a:ext uri="{FF2B5EF4-FFF2-40B4-BE49-F238E27FC236}">
                <a16:creationId xmlns:a16="http://schemas.microsoft.com/office/drawing/2014/main" id="{0BEF3013-858C-4FFF-B19A-1F10A879C4E8}"/>
              </a:ext>
            </a:extLst>
          </p:cNvPr>
          <p:cNvSpPr txBox="1"/>
          <p:nvPr userDrawn="1"/>
        </p:nvSpPr>
        <p:spPr>
          <a:xfrm>
            <a:off x="177800" y="6435060"/>
            <a:ext cx="105028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pt-BR" sz="1000" noProof="0">
                <a:solidFill>
                  <a:schemeClr val="bg1">
                    <a:lumMod val="75000"/>
                  </a:schemeClr>
                </a:solidFill>
              </a:rPr>
              <a:t>Neal Creative </a:t>
            </a:r>
            <a:r>
              <a:rPr lang="pt-BR" sz="1000" baseline="30000" noProof="0">
                <a:solidFill>
                  <a:schemeClr val="bg1">
                    <a:lumMod val="75000"/>
                  </a:schemeClr>
                </a:solidFill>
              </a:rPr>
              <a:t>©</a:t>
            </a:r>
          </a:p>
        </p:txBody>
      </p:sp>
    </p:spTree>
    <p:extLst>
      <p:ext uri="{BB962C8B-B14F-4D97-AF65-F5344CB8AC3E}">
        <p14:creationId xmlns:p14="http://schemas.microsoft.com/office/powerpoint/2010/main" val="2221538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AE1514C-5E56-4738-A1FF-4B1CFD2A3E36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5" name="Retângulo 4"/>
          <p:cNvSpPr/>
          <p:nvPr userDrawn="1"/>
        </p:nvSpPr>
        <p:spPr>
          <a:xfrm>
            <a:off x="0" y="0"/>
            <a:ext cx="12192000" cy="11480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2757476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1CEEE197-7B3D-420C-8D35-83CAE6B361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solidFill>
            <a:schemeClr val="bg1">
              <a:lumMod val="95000"/>
            </a:schemeClr>
          </a:solidFill>
        </p:spPr>
        <p:txBody>
          <a:bodyPr vert="horz" lIns="457200" tIns="45720" rIns="457200" bIns="45720" rtlCol="0" anchor="ctr">
            <a:noAutofit/>
          </a:bodyPr>
          <a:lstStyle>
            <a:lvl1pPr>
              <a:defRPr lang="en-US" sz="3400" spc="160" baseline="0" dirty="0"/>
            </a:lvl1pPr>
          </a:lstStyle>
          <a:p>
            <a:pPr lvl="0" rtl="0"/>
            <a:r>
              <a:rPr lang="pt-BR" noProof="0"/>
              <a:t>CLIQUE PARA EDITAR O ESTILO DO TÍTULO PRINCIPAL</a:t>
            </a:r>
          </a:p>
        </p:txBody>
      </p:sp>
    </p:spTree>
    <p:extLst>
      <p:ext uri="{BB962C8B-B14F-4D97-AF65-F5344CB8AC3E}">
        <p14:creationId xmlns:p14="http://schemas.microsoft.com/office/powerpoint/2010/main" val="2062543769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- sem barra superi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/>
          <p:cNvSpPr/>
          <p:nvPr userDrawn="1"/>
        </p:nvSpPr>
        <p:spPr>
          <a:xfrm>
            <a:off x="0" y="0"/>
            <a:ext cx="12192000" cy="122548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4" name="Caixa de texto 3">
            <a:hlinkClick r:id="rId2"/>
          </p:cNvPr>
          <p:cNvSpPr txBox="1"/>
          <p:nvPr userDrawn="1"/>
        </p:nvSpPr>
        <p:spPr>
          <a:xfrm>
            <a:off x="9524236" y="6316156"/>
            <a:ext cx="2426464" cy="367873"/>
          </a:xfrm>
          <a:prstGeom prst="roundRect">
            <a:avLst>
              <a:gd name="adj" fmla="val 50000"/>
            </a:avLst>
          </a:prstGeom>
          <a:solidFill>
            <a:schemeClr val="tx2"/>
          </a:solidFill>
        </p:spPr>
        <p:txBody>
          <a:bodyPr wrap="square" rtlCol="0">
            <a:spAutoFit/>
          </a:bodyPr>
          <a:lstStyle/>
          <a:p>
            <a:pPr algn="ctr" rtl="0"/>
            <a:r>
              <a:rPr lang="pt-BR" sz="1100" noProof="0">
                <a:solidFill>
                  <a:schemeClr val="bg1"/>
                </a:solidFill>
              </a:rPr>
              <a:t>Neal Creative | </a:t>
            </a:r>
            <a:r>
              <a:rPr lang="pt-BR" sz="1100" b="1" noProof="0">
                <a:solidFill>
                  <a:schemeClr val="bg1"/>
                </a:solidFill>
              </a:rPr>
              <a:t>Saiba mais</a:t>
            </a:r>
          </a:p>
        </p:txBody>
      </p:sp>
      <p:sp>
        <p:nvSpPr>
          <p:cNvPr id="5" name="Caixa de texto 4">
            <a:extLst>
              <a:ext uri="{FF2B5EF4-FFF2-40B4-BE49-F238E27FC236}">
                <a16:creationId xmlns:a16="http://schemas.microsoft.com/office/drawing/2014/main" id="{FB34A05A-4AD6-4BC6-B6EA-314331190DB2}"/>
              </a:ext>
            </a:extLst>
          </p:cNvPr>
          <p:cNvSpPr txBox="1"/>
          <p:nvPr userDrawn="1"/>
        </p:nvSpPr>
        <p:spPr>
          <a:xfrm>
            <a:off x="177800" y="6435060"/>
            <a:ext cx="105028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pt-BR" sz="1000" noProof="0">
                <a:solidFill>
                  <a:schemeClr val="bg1">
                    <a:lumMod val="75000"/>
                  </a:schemeClr>
                </a:solidFill>
              </a:rPr>
              <a:t>Neal Creative </a:t>
            </a:r>
            <a:r>
              <a:rPr lang="pt-BR" sz="1000" baseline="30000" noProof="0">
                <a:solidFill>
                  <a:schemeClr val="bg1">
                    <a:lumMod val="75000"/>
                  </a:schemeClr>
                </a:solidFill>
              </a:rPr>
              <a:t>©</a:t>
            </a:r>
          </a:p>
        </p:txBody>
      </p:sp>
    </p:spTree>
    <p:extLst>
      <p:ext uri="{BB962C8B-B14F-4D97-AF65-F5344CB8AC3E}">
        <p14:creationId xmlns:p14="http://schemas.microsoft.com/office/powerpoint/2010/main" val="3226279044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 userDrawn="1"/>
        </p:nvSpPr>
        <p:spPr>
          <a:xfrm>
            <a:off x="0" y="0"/>
            <a:ext cx="12192000" cy="1050758"/>
          </a:xfrm>
          <a:prstGeom prst="rect">
            <a:avLst/>
          </a:prstGeom>
        </p:spPr>
        <p:txBody>
          <a:bodyPr vert="horz" lIns="457200" tIns="45720" rIns="457200" bIns="45720" rtlCol="0" anchor="ctr">
            <a:noAutofit/>
          </a:bodyPr>
          <a:lstStyle/>
          <a:p>
            <a:pPr lvl="0" algn="ctr" rtl="0">
              <a:lnSpc>
                <a:spcPct val="90000"/>
              </a:lnSpc>
              <a:spcBef>
                <a:spcPct val="0"/>
              </a:spcBef>
              <a:buNone/>
              <a:tabLst>
                <a:tab pos="10579100" algn="l"/>
              </a:tabLst>
            </a:pPr>
            <a:endParaRPr lang="pt-BR" sz="3400" b="0" i="0" spc="160" baseline="0" noProof="0">
              <a:gradFill>
                <a:gsLst>
                  <a:gs pos="0">
                    <a:schemeClr val="tx2"/>
                  </a:gs>
                  <a:gs pos="100000">
                    <a:schemeClr val="tx2"/>
                  </a:gs>
                </a:gsLst>
                <a:lin ang="5400000" scaled="1"/>
              </a:gradFill>
              <a:latin typeface="Segoe UI Semibold" panose="020B0702040204020203" pitchFamily="34" charset="0"/>
              <a:ea typeface="+mj-ea"/>
              <a:cs typeface="Segoe UI Semibold" panose="020B0702040204020203" pitchFamily="34" charset="0"/>
            </a:endParaRPr>
          </a:p>
        </p:txBody>
      </p:sp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050758"/>
          </a:xfrm>
          <a:prstGeom prst="rect">
            <a:avLst/>
          </a:prstGeom>
        </p:spPr>
        <p:txBody>
          <a:bodyPr vert="horz" lIns="457200" tIns="45720" rIns="457200" bIns="45720" rtlCol="0" anchor="ctr">
            <a:noAutofit/>
          </a:bodyPr>
          <a:lstStyle/>
          <a:p>
            <a:pPr lvl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>
                <a:tab pos="10579100" algn="l"/>
              </a:tabLst>
            </a:pPr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0" y="1275347"/>
            <a:ext cx="12192000" cy="1949765"/>
          </a:xfrm>
          <a:prstGeom prst="rect">
            <a:avLst/>
          </a:prstGeom>
        </p:spPr>
        <p:txBody>
          <a:bodyPr vert="horz" lIns="457200" tIns="45720" rIns="457200" bIns="45720" rtlCol="0">
            <a:spAutoFit/>
          </a:bodyPr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9188115" y="631615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pPr rtl="0"/>
            <a:fld id="{5AE1514C-5E56-4738-A1FF-4B1CFD2A3E36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071799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6" r:id="rId3"/>
    <p:sldLayoutId id="2147483677" r:id="rId4"/>
    <p:sldLayoutId id="2147483679" r:id="rId5"/>
  </p:sldLayoutIdLst>
  <p:hf hd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tabLst>
          <a:tab pos="10579100" algn="l"/>
        </a:tabLst>
        <a:defRPr lang="en-US" sz="3400" b="0" i="0" kern="1200" spc="160" baseline="0" dirty="0">
          <a:gradFill>
            <a:gsLst>
              <a:gs pos="0">
                <a:schemeClr val="tx2"/>
              </a:gs>
              <a:gs pos="100000">
                <a:schemeClr val="tx2"/>
              </a:gs>
            </a:gsLst>
            <a:lin ang="5400000" scaled="1"/>
          </a:gradFill>
          <a:latin typeface="Segoe UI Semibold" panose="020B0702040204020203" pitchFamily="34" charset="0"/>
          <a:ea typeface="+mj-ea"/>
          <a:cs typeface="Segoe UI Semibold" panose="020B0702040204020203" pitchFamily="34" charset="0"/>
        </a:defRPr>
      </a:lvl1pPr>
    </p:titleStyle>
    <p:bodyStyle>
      <a:lvl1pPr marL="0" indent="0" algn="ctr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tx1">
              <a:lumMod val="85000"/>
              <a:lumOff val="15000"/>
            </a:schemeClr>
          </a:solidFill>
          <a:latin typeface="+mj-lt"/>
          <a:ea typeface="+mn-ea"/>
          <a:cs typeface="+mn-cs"/>
        </a:defRPr>
      </a:lvl1pPr>
      <a:lvl2pPr marL="0" indent="0" algn="ctr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j-lt"/>
          <a:ea typeface="+mn-ea"/>
          <a:cs typeface="+mn-cs"/>
        </a:defRPr>
      </a:lvl2pPr>
      <a:lvl3pPr marL="0" indent="0" algn="ctr" defTabSz="914400" rtl="0" eaLnBrk="1" latinLnBrk="0" hangingPunct="1">
        <a:lnSpc>
          <a:spcPct val="90000"/>
        </a:lnSpc>
        <a:spcBef>
          <a:spcPts val="1200"/>
        </a:spcBef>
        <a:spcAft>
          <a:spcPts val="1200"/>
        </a:spcAft>
        <a:buFont typeface="Arial" panose="020B0604020202020204" pitchFamily="34" charset="0"/>
        <a:buNone/>
        <a:defRPr sz="2000" b="1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ctr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0" indent="0" algn="ctr" defTabSz="914400" rtl="0" eaLnBrk="1" latinLnBrk="0" hangingPunct="1">
        <a:lnSpc>
          <a:spcPct val="90000"/>
        </a:lnSpc>
        <a:spcBef>
          <a:spcPts val="500"/>
        </a:spcBef>
        <a:spcAft>
          <a:spcPts val="1200"/>
        </a:spcAft>
        <a:buFont typeface="Arial" panose="020B0604020202020204" pitchFamily="34" charset="0"/>
        <a:buNone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Relationship Id="rId4" Type="http://schemas.openxmlformats.org/officeDocument/2006/relationships/chart" Target="../charts/char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chart" Target="../charts/chart11.xml"/><Relationship Id="rId5" Type="http://schemas.openxmlformats.org/officeDocument/2006/relationships/chart" Target="../charts/chart10.xml"/><Relationship Id="rId4" Type="http://schemas.openxmlformats.org/officeDocument/2006/relationships/chart" Target="../charts/char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chart" Target="../charts/chart17.xml"/><Relationship Id="rId3" Type="http://schemas.openxmlformats.org/officeDocument/2006/relationships/chart" Target="../charts/chart12.xml"/><Relationship Id="rId7" Type="http://schemas.openxmlformats.org/officeDocument/2006/relationships/chart" Target="../charts/chart16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chart" Target="../charts/chart15.xml"/><Relationship Id="rId5" Type="http://schemas.openxmlformats.org/officeDocument/2006/relationships/chart" Target="../charts/chart14.xml"/><Relationship Id="rId4" Type="http://schemas.openxmlformats.org/officeDocument/2006/relationships/chart" Target="../charts/char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8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chart" Target="../charts/chart20.xml"/><Relationship Id="rId4" Type="http://schemas.openxmlformats.org/officeDocument/2006/relationships/chart" Target="../charts/chart1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hart" Target="../charts/chart7.xml"/><Relationship Id="rId3" Type="http://schemas.openxmlformats.org/officeDocument/2006/relationships/chart" Target="../charts/chart2.xml"/><Relationship Id="rId7" Type="http://schemas.openxmlformats.org/officeDocument/2006/relationships/chart" Target="../charts/chart6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chart" Target="../charts/chart5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B467FA3B-BD00-4406-8F07-5FBAB56496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043090"/>
            <a:ext cx="10993546" cy="1837983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BA0A3BD-A077-477E-A570-3A6EED06F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solidFill>
                  <a:schemeClr val="accent2">
                    <a:lumMod val="50000"/>
                  </a:schemeClr>
                </a:solidFill>
              </a:rPr>
              <a:t>ANÁLISE DO ARTESANATO PARAIBANO 2022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6619C22D-43EE-47AE-9C51-68689A9DB5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6987" y="5522273"/>
            <a:ext cx="1214328" cy="1214328"/>
          </a:xfrm>
          <a:prstGeom prst="rect">
            <a:avLst/>
          </a:prstGeom>
        </p:spPr>
      </p:pic>
      <p:sp>
        <p:nvSpPr>
          <p:cNvPr id="4" name="Espaço Reservado para Número de Slide 1">
            <a:extLst>
              <a:ext uri="{FF2B5EF4-FFF2-40B4-BE49-F238E27FC236}">
                <a16:creationId xmlns:a16="http://schemas.microsoft.com/office/drawing/2014/main" id="{56FD453F-94F6-4D22-911E-1099F96DE732}"/>
              </a:ext>
            </a:extLst>
          </p:cNvPr>
          <p:cNvSpPr txBox="1">
            <a:spLocks/>
          </p:cNvSpPr>
          <p:nvPr/>
        </p:nvSpPr>
        <p:spPr>
          <a:xfrm>
            <a:off x="9188115" y="6316156"/>
            <a:ext cx="2743200" cy="365125"/>
          </a:xfrm>
          <a:prstGeom prst="rect">
            <a:avLst/>
          </a:prstGeom>
        </p:spPr>
        <p:txBody>
          <a:bodyPr/>
          <a:lstStyle>
            <a:defPPr rtl="0"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AE1514C-5E56-4738-A1FF-4B1CFD2A3E36}" type="slidenum">
              <a:rPr lang="pt-BR" smtClean="0"/>
              <a:pPr/>
              <a:t>1</a:t>
            </a:fld>
            <a:endParaRPr lang="pt-BR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C289B836-255C-4185-8FDC-CADF1132B893}"/>
              </a:ext>
            </a:extLst>
          </p:cNvPr>
          <p:cNvSpPr txBox="1">
            <a:spLocks/>
          </p:cNvSpPr>
          <p:nvPr/>
        </p:nvSpPr>
        <p:spPr>
          <a:xfrm>
            <a:off x="599225" y="1201916"/>
            <a:ext cx="10993549" cy="1475013"/>
          </a:xfrm>
          <a:prstGeom prst="rect">
            <a:avLst/>
          </a:prstGeom>
        </p:spPr>
        <p:txBody>
          <a:bodyPr rtlCol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>
                <a:tab pos="10579100" algn="l"/>
              </a:tabLst>
              <a:defRPr lang="en-US" sz="3400" b="0" i="0" kern="1200" spc="16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j-ea"/>
                <a:cs typeface="Segoe UI Semibold" panose="020B0702040204020203" pitchFamily="34" charset="0"/>
              </a:defRPr>
            </a:lvl1pPr>
          </a:lstStyle>
          <a:p>
            <a:endParaRPr lang="pt-br" sz="4500" dirty="0"/>
          </a:p>
        </p:txBody>
      </p:sp>
      <p:sp>
        <p:nvSpPr>
          <p:cNvPr id="6" name="Subtítulo 2">
            <a:extLst>
              <a:ext uri="{FF2B5EF4-FFF2-40B4-BE49-F238E27FC236}">
                <a16:creationId xmlns:a16="http://schemas.microsoft.com/office/drawing/2014/main" id="{FBB259CC-3AD2-4E48-B445-CF3F67A066F0}"/>
              </a:ext>
            </a:extLst>
          </p:cNvPr>
          <p:cNvSpPr txBox="1">
            <a:spLocks/>
          </p:cNvSpPr>
          <p:nvPr/>
        </p:nvSpPr>
        <p:spPr>
          <a:xfrm>
            <a:off x="1198454" y="1123153"/>
            <a:ext cx="10993546" cy="933555"/>
          </a:xfrm>
          <a:prstGeom prst="rect">
            <a:avLst/>
          </a:prstGeom>
        </p:spPr>
        <p:txBody>
          <a:bodyPr rtlCol="0">
            <a:normAutofit fontScale="70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2pPr>
            <a:lvl3pPr marL="0" indent="0" algn="ctr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None/>
              <a:defRPr sz="20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1200"/>
              </a:spcAft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BR" sz="2400" dirty="0"/>
              <a:t>Cássio da Nóbrega Besarria – Coordenador </a:t>
            </a:r>
            <a:r>
              <a:rPr lang="pt-BR" sz="2400" dirty="0" err="1"/>
              <a:t>Labimec</a:t>
            </a:r>
            <a:endParaRPr lang="pt-BR" sz="2400" dirty="0"/>
          </a:p>
          <a:p>
            <a:pPr algn="l"/>
            <a:r>
              <a:rPr lang="pt-BR" sz="2400" dirty="0"/>
              <a:t>Eduardo (SOBRENOME) - Unesco</a:t>
            </a:r>
          </a:p>
          <a:p>
            <a:pPr algn="l"/>
            <a:r>
              <a:rPr lang="pt-BR" sz="2400" dirty="0"/>
              <a:t>Flávio</a:t>
            </a:r>
            <a:r>
              <a:rPr lang="pt-br" sz="2400" dirty="0"/>
              <a:t> Macaúbas Torres Filho </a:t>
            </a:r>
            <a:r>
              <a:rPr lang="pt-BR" sz="2400" dirty="0"/>
              <a:t>–</a:t>
            </a:r>
            <a:r>
              <a:rPr lang="pt-br" sz="2400" dirty="0"/>
              <a:t> Pesquisador Responsável</a:t>
            </a:r>
          </a:p>
          <a:p>
            <a:endParaRPr lang="pt-br" dirty="0"/>
          </a:p>
        </p:txBody>
      </p:sp>
      <p:graphicFrame>
        <p:nvGraphicFramePr>
          <p:cNvPr id="15" name="Gráfico 14" descr="Gráfico de linhas">
            <a:extLst>
              <a:ext uri="{FF2B5EF4-FFF2-40B4-BE49-F238E27FC236}">
                <a16:creationId xmlns:a16="http://schemas.microsoft.com/office/drawing/2014/main" id="{A57E04CA-292D-4214-9AA8-29D726F90CD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27381257"/>
              </p:ext>
            </p:extLst>
          </p:nvPr>
        </p:nvGraphicFramePr>
        <p:xfrm>
          <a:off x="1271739" y="2588706"/>
          <a:ext cx="2664436" cy="25415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6" name="Forma Livre 127" descr="Estrutura de tópicos do monitor do computador">
            <a:extLst>
              <a:ext uri="{FF2B5EF4-FFF2-40B4-BE49-F238E27FC236}">
                <a16:creationId xmlns:a16="http://schemas.microsoft.com/office/drawing/2014/main" id="{E27D0A53-EAD3-4A0B-AEE8-930D3A73F3AA}"/>
              </a:ext>
            </a:extLst>
          </p:cNvPr>
          <p:cNvSpPr>
            <a:spLocks noChangeAspect="1"/>
          </p:cNvSpPr>
          <p:nvPr/>
        </p:nvSpPr>
        <p:spPr bwMode="black">
          <a:xfrm>
            <a:off x="1178051" y="3669312"/>
            <a:ext cx="1856384" cy="1460968"/>
          </a:xfrm>
          <a:custGeom>
            <a:avLst/>
            <a:gdLst>
              <a:gd name="connsiteX0" fmla="*/ 427036 w 1971675"/>
              <a:gd name="connsiteY0" fmla="*/ 1374775 h 1409700"/>
              <a:gd name="connsiteX1" fmla="*/ 1544636 w 1971675"/>
              <a:gd name="connsiteY1" fmla="*/ 1374775 h 1409700"/>
              <a:gd name="connsiteX2" fmla="*/ 1544636 w 1971675"/>
              <a:gd name="connsiteY2" fmla="*/ 1409700 h 1409700"/>
              <a:gd name="connsiteX3" fmla="*/ 427036 w 1971675"/>
              <a:gd name="connsiteY3" fmla="*/ 1409700 h 1409700"/>
              <a:gd name="connsiteX4" fmla="*/ 104775 w 1971675"/>
              <a:gd name="connsiteY4" fmla="*/ 104775 h 1409700"/>
              <a:gd name="connsiteX5" fmla="*/ 104775 w 1971675"/>
              <a:gd name="connsiteY5" fmla="*/ 1028700 h 1409700"/>
              <a:gd name="connsiteX6" fmla="*/ 761999 w 1971675"/>
              <a:gd name="connsiteY6" fmla="*/ 1028700 h 1409700"/>
              <a:gd name="connsiteX7" fmla="*/ 1198562 w 1971675"/>
              <a:gd name="connsiteY7" fmla="*/ 1028700 h 1409700"/>
              <a:gd name="connsiteX8" fmla="*/ 1879600 w 1971675"/>
              <a:gd name="connsiteY8" fmla="*/ 1028700 h 1409700"/>
              <a:gd name="connsiteX9" fmla="*/ 1879600 w 1971675"/>
              <a:gd name="connsiteY9" fmla="*/ 104775 h 1409700"/>
              <a:gd name="connsiteX10" fmla="*/ 985837 w 1971675"/>
              <a:gd name="connsiteY10" fmla="*/ 23812 h 1409700"/>
              <a:gd name="connsiteX11" fmla="*/ 957262 w 1971675"/>
              <a:gd name="connsiteY11" fmla="*/ 46831 h 1409700"/>
              <a:gd name="connsiteX12" fmla="*/ 985837 w 1971675"/>
              <a:gd name="connsiteY12" fmla="*/ 69850 h 1409700"/>
              <a:gd name="connsiteX13" fmla="*/ 1014412 w 1971675"/>
              <a:gd name="connsiteY13" fmla="*/ 46831 h 1409700"/>
              <a:gd name="connsiteX14" fmla="*/ 985837 w 1971675"/>
              <a:gd name="connsiteY14" fmla="*/ 23812 h 1409700"/>
              <a:gd name="connsiteX15" fmla="*/ 103772 w 1971675"/>
              <a:gd name="connsiteY15" fmla="*/ 0 h 1409700"/>
              <a:gd name="connsiteX16" fmla="*/ 1856372 w 1971675"/>
              <a:gd name="connsiteY16" fmla="*/ 0 h 1409700"/>
              <a:gd name="connsiteX17" fmla="*/ 1971675 w 1971675"/>
              <a:gd name="connsiteY17" fmla="*/ 103909 h 1409700"/>
              <a:gd name="connsiteX18" fmla="*/ 1971675 w 1971675"/>
              <a:gd name="connsiteY18" fmla="*/ 1027546 h 1409700"/>
              <a:gd name="connsiteX19" fmla="*/ 1856372 w 1971675"/>
              <a:gd name="connsiteY19" fmla="*/ 1143000 h 1409700"/>
              <a:gd name="connsiteX20" fmla="*/ 1277877 w 1971675"/>
              <a:gd name="connsiteY20" fmla="*/ 1143000 h 1409700"/>
              <a:gd name="connsiteX21" fmla="*/ 1198562 w 1971675"/>
              <a:gd name="connsiteY21" fmla="*/ 1143000 h 1409700"/>
              <a:gd name="connsiteX22" fmla="*/ 1198562 w 1971675"/>
              <a:gd name="connsiteY22" fmla="*/ 1212850 h 1409700"/>
              <a:gd name="connsiteX23" fmla="*/ 1198562 w 1971675"/>
              <a:gd name="connsiteY23" fmla="*/ 1258887 h 1409700"/>
              <a:gd name="connsiteX24" fmla="*/ 1452561 w 1971675"/>
              <a:gd name="connsiteY24" fmla="*/ 1258887 h 1409700"/>
              <a:gd name="connsiteX25" fmla="*/ 1544636 w 1971675"/>
              <a:gd name="connsiteY25" fmla="*/ 1374774 h 1409700"/>
              <a:gd name="connsiteX26" fmla="*/ 427036 w 1971675"/>
              <a:gd name="connsiteY26" fmla="*/ 1374774 h 1409700"/>
              <a:gd name="connsiteX27" fmla="*/ 519111 w 1971675"/>
              <a:gd name="connsiteY27" fmla="*/ 1258887 h 1409700"/>
              <a:gd name="connsiteX28" fmla="*/ 761999 w 1971675"/>
              <a:gd name="connsiteY28" fmla="*/ 1258887 h 1409700"/>
              <a:gd name="connsiteX29" fmla="*/ 761999 w 1971675"/>
              <a:gd name="connsiteY29" fmla="*/ 1212850 h 1409700"/>
              <a:gd name="connsiteX30" fmla="*/ 761999 w 1971675"/>
              <a:gd name="connsiteY30" fmla="*/ 1143000 h 1409700"/>
              <a:gd name="connsiteX31" fmla="*/ 673281 w 1971675"/>
              <a:gd name="connsiteY31" fmla="*/ 1143000 h 1409700"/>
              <a:gd name="connsiteX32" fmla="*/ 103772 w 1971675"/>
              <a:gd name="connsiteY32" fmla="*/ 1143000 h 1409700"/>
              <a:gd name="connsiteX33" fmla="*/ 0 w 1971675"/>
              <a:gd name="connsiteY33" fmla="*/ 1027546 h 1409700"/>
              <a:gd name="connsiteX34" fmla="*/ 0 w 1971675"/>
              <a:gd name="connsiteY34" fmla="*/ 103909 h 1409700"/>
              <a:gd name="connsiteX35" fmla="*/ 103772 w 1971675"/>
              <a:gd name="connsiteY35" fmla="*/ 0 h 1409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971675" h="1409700">
                <a:moveTo>
                  <a:pt x="427036" y="1374775"/>
                </a:moveTo>
                <a:lnTo>
                  <a:pt x="1544636" y="1374775"/>
                </a:lnTo>
                <a:lnTo>
                  <a:pt x="1544636" y="1409700"/>
                </a:lnTo>
                <a:lnTo>
                  <a:pt x="427036" y="1409700"/>
                </a:lnTo>
                <a:close/>
                <a:moveTo>
                  <a:pt x="104775" y="104775"/>
                </a:moveTo>
                <a:lnTo>
                  <a:pt x="104775" y="1028700"/>
                </a:lnTo>
                <a:lnTo>
                  <a:pt x="761999" y="1028700"/>
                </a:lnTo>
                <a:lnTo>
                  <a:pt x="1198562" y="1028700"/>
                </a:lnTo>
                <a:lnTo>
                  <a:pt x="1879600" y="1028700"/>
                </a:lnTo>
                <a:lnTo>
                  <a:pt x="1879600" y="104775"/>
                </a:lnTo>
                <a:close/>
                <a:moveTo>
                  <a:pt x="985837" y="23812"/>
                </a:moveTo>
                <a:cubicBezTo>
                  <a:pt x="970055" y="23812"/>
                  <a:pt x="957262" y="34118"/>
                  <a:pt x="957262" y="46831"/>
                </a:cubicBezTo>
                <a:cubicBezTo>
                  <a:pt x="957262" y="59544"/>
                  <a:pt x="970055" y="69850"/>
                  <a:pt x="985837" y="69850"/>
                </a:cubicBezTo>
                <a:cubicBezTo>
                  <a:pt x="1001619" y="69850"/>
                  <a:pt x="1014412" y="59544"/>
                  <a:pt x="1014412" y="46831"/>
                </a:cubicBezTo>
                <a:cubicBezTo>
                  <a:pt x="1014412" y="34118"/>
                  <a:pt x="1001619" y="23812"/>
                  <a:pt x="985837" y="23812"/>
                </a:cubicBezTo>
                <a:close/>
                <a:moveTo>
                  <a:pt x="103772" y="0"/>
                </a:moveTo>
                <a:cubicBezTo>
                  <a:pt x="1856372" y="0"/>
                  <a:pt x="1856372" y="0"/>
                  <a:pt x="1856372" y="0"/>
                </a:cubicBezTo>
                <a:cubicBezTo>
                  <a:pt x="1925554" y="0"/>
                  <a:pt x="1971675" y="46182"/>
                  <a:pt x="1971675" y="103909"/>
                </a:cubicBezTo>
                <a:lnTo>
                  <a:pt x="1971675" y="1027546"/>
                </a:lnTo>
                <a:cubicBezTo>
                  <a:pt x="1971675" y="1085273"/>
                  <a:pt x="1925554" y="1143000"/>
                  <a:pt x="1856372" y="1143000"/>
                </a:cubicBezTo>
                <a:cubicBezTo>
                  <a:pt x="1637297" y="1143000"/>
                  <a:pt x="1445606" y="1143000"/>
                  <a:pt x="1277877" y="1143000"/>
                </a:cubicBezTo>
                <a:lnTo>
                  <a:pt x="1198562" y="1143000"/>
                </a:lnTo>
                <a:lnTo>
                  <a:pt x="1198562" y="1212850"/>
                </a:lnTo>
                <a:lnTo>
                  <a:pt x="1198562" y="1258887"/>
                </a:lnTo>
                <a:lnTo>
                  <a:pt x="1452561" y="1258887"/>
                </a:lnTo>
                <a:lnTo>
                  <a:pt x="1544636" y="1374774"/>
                </a:lnTo>
                <a:lnTo>
                  <a:pt x="427036" y="1374774"/>
                </a:lnTo>
                <a:lnTo>
                  <a:pt x="519111" y="1258887"/>
                </a:lnTo>
                <a:lnTo>
                  <a:pt x="761999" y="1258887"/>
                </a:lnTo>
                <a:lnTo>
                  <a:pt x="761999" y="1212850"/>
                </a:lnTo>
                <a:lnTo>
                  <a:pt x="761999" y="1143000"/>
                </a:lnTo>
                <a:lnTo>
                  <a:pt x="673281" y="1143000"/>
                </a:lnTo>
                <a:cubicBezTo>
                  <a:pt x="103772" y="1143000"/>
                  <a:pt x="103772" y="1143000"/>
                  <a:pt x="103772" y="1143000"/>
                </a:cubicBezTo>
                <a:cubicBezTo>
                  <a:pt x="46121" y="1143000"/>
                  <a:pt x="0" y="1085273"/>
                  <a:pt x="0" y="1027546"/>
                </a:cubicBezTo>
                <a:cubicBezTo>
                  <a:pt x="0" y="103909"/>
                  <a:pt x="0" y="103909"/>
                  <a:pt x="0" y="103909"/>
                </a:cubicBezTo>
                <a:cubicBezTo>
                  <a:pt x="0" y="46182"/>
                  <a:pt x="46121" y="0"/>
                  <a:pt x="103772" y="0"/>
                </a:cubicBezTo>
                <a:close/>
              </a:path>
            </a:pathLst>
          </a:custGeom>
          <a:solidFill>
            <a:srgbClr val="D9D9D9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pt-BR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0" name="Subtítulo 2">
            <a:extLst>
              <a:ext uri="{FF2B5EF4-FFF2-40B4-BE49-F238E27FC236}">
                <a16:creationId xmlns:a16="http://schemas.microsoft.com/office/drawing/2014/main" id="{DEDB7CEF-A9FD-4047-8ACC-05A130AB1CD9}"/>
              </a:ext>
            </a:extLst>
          </p:cNvPr>
          <p:cNvSpPr txBox="1">
            <a:spLocks/>
          </p:cNvSpPr>
          <p:nvPr/>
        </p:nvSpPr>
        <p:spPr>
          <a:xfrm>
            <a:off x="9296087" y="1035663"/>
            <a:ext cx="2527256" cy="933555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2pPr>
            <a:lvl3pPr marL="0" indent="0" algn="ctr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None/>
              <a:defRPr sz="20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1200"/>
              </a:spcAft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BR" sz="1800" dirty="0"/>
              <a:t>Janeiro de 2022</a:t>
            </a:r>
            <a:endParaRPr lang="pt-br" sz="1800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94638415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4DBBF075-89CE-4961-9395-524D9DE97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5AE1514C-5E56-4738-A1FF-4B1CFD2A3E36}" type="slidenum">
              <a:rPr lang="pt-BR" noProof="0" smtClean="0"/>
              <a:t>10</a:t>
            </a:fld>
            <a:endParaRPr lang="pt-BR" noProof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A7413FD9-8FEA-44E6-8A6B-5959B762FF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597" y="197757"/>
            <a:ext cx="9693729" cy="6462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8223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o Número do Slide 1"/>
          <p:cNvSpPr>
            <a:spLocks noGrp="1"/>
          </p:cNvSpPr>
          <p:nvPr>
            <p:ph type="sldNum" sz="quarter" idx="4294967295"/>
          </p:nvPr>
        </p:nvSpPr>
        <p:spPr>
          <a:xfrm>
            <a:off x="9448800" y="6316663"/>
            <a:ext cx="2743200" cy="365125"/>
          </a:xfrm>
        </p:spPr>
        <p:txBody>
          <a:bodyPr rtlCol="0"/>
          <a:lstStyle/>
          <a:p>
            <a:pPr rtl="0"/>
            <a:fld id="{5AE1514C-5E56-4738-A1FF-4B1CFD2A3E36}" type="slidenum">
              <a:rPr lang="pt-BR" smtClean="0"/>
              <a:pPr rtl="0"/>
              <a:t>11</a:t>
            </a:fld>
            <a:endParaRPr lang="pt-BR"/>
          </a:p>
        </p:txBody>
      </p:sp>
      <p:sp>
        <p:nvSpPr>
          <p:cNvPr id="146" name="Caixa de texto 1">
            <a:extLst>
              <a:ext uri="{FF2B5EF4-FFF2-40B4-BE49-F238E27FC236}">
                <a16:creationId xmlns:a16="http://schemas.microsoft.com/office/drawing/2014/main" id="{65495245-A42E-43B6-A3DF-387978901B80}"/>
              </a:ext>
            </a:extLst>
          </p:cNvPr>
          <p:cNvSpPr txBox="1"/>
          <p:nvPr/>
        </p:nvSpPr>
        <p:spPr>
          <a:xfrm>
            <a:off x="514389" y="933538"/>
            <a:ext cx="20008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pt-BR" sz="2000" b="1" dirty="0">
                <a:solidFill>
                  <a:schemeClr val="accent2">
                    <a:lumMod val="50000"/>
                  </a:schemeClr>
                </a:solidFill>
              </a:rPr>
              <a:t>Não contratam</a:t>
            </a:r>
          </a:p>
        </p:txBody>
      </p:sp>
      <p:sp>
        <p:nvSpPr>
          <p:cNvPr id="148" name="Caixa de texto 1">
            <a:extLst>
              <a:ext uri="{FF2B5EF4-FFF2-40B4-BE49-F238E27FC236}">
                <a16:creationId xmlns:a16="http://schemas.microsoft.com/office/drawing/2014/main" id="{2A99EB8D-D709-4700-BA4F-5C22020E1A5A}"/>
              </a:ext>
            </a:extLst>
          </p:cNvPr>
          <p:cNvSpPr txBox="1"/>
          <p:nvPr/>
        </p:nvSpPr>
        <p:spPr>
          <a:xfrm>
            <a:off x="519555" y="2422160"/>
            <a:ext cx="159120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pt-BR" sz="2000" b="1" dirty="0">
                <a:solidFill>
                  <a:schemeClr val="accent2">
                    <a:lumMod val="50000"/>
                  </a:schemeClr>
                </a:solidFill>
              </a:rPr>
              <a:t>Desejam</a:t>
            </a:r>
          </a:p>
          <a:p>
            <a:pPr rtl="0"/>
            <a:r>
              <a:rPr lang="pt-BR" sz="2000" b="1" dirty="0">
                <a:solidFill>
                  <a:schemeClr val="accent2">
                    <a:lumMod val="50000"/>
                  </a:schemeClr>
                </a:solidFill>
              </a:rPr>
              <a:t>capacitação</a:t>
            </a:r>
          </a:p>
        </p:txBody>
      </p:sp>
      <p:sp>
        <p:nvSpPr>
          <p:cNvPr id="40" name="Forma livre: Forma 173" descr="Grafo de estrutura de tópicos humanos">
            <a:extLst>
              <a:ext uri="{FF2B5EF4-FFF2-40B4-BE49-F238E27FC236}">
                <a16:creationId xmlns:a16="http://schemas.microsoft.com/office/drawing/2014/main" id="{0CA1528A-54C4-49D8-90C5-4785A0E96D00}"/>
              </a:ext>
            </a:extLst>
          </p:cNvPr>
          <p:cNvSpPr/>
          <p:nvPr/>
        </p:nvSpPr>
        <p:spPr>
          <a:xfrm>
            <a:off x="4297659" y="890682"/>
            <a:ext cx="2110863" cy="5210344"/>
          </a:xfrm>
          <a:custGeom>
            <a:avLst/>
            <a:gdLst>
              <a:gd name="connsiteX0" fmla="*/ 330610 w 1279418"/>
              <a:gd name="connsiteY0" fmla="*/ 630871 h 2843630"/>
              <a:gd name="connsiteX1" fmla="*/ 950643 w 1279418"/>
              <a:gd name="connsiteY1" fmla="*/ 630871 h 2843630"/>
              <a:gd name="connsiteX2" fmla="*/ 1115094 w 1279418"/>
              <a:gd name="connsiteY2" fmla="*/ 739877 h 2843630"/>
              <a:gd name="connsiteX3" fmla="*/ 1118085 w 1279418"/>
              <a:gd name="connsiteY3" fmla="*/ 754690 h 2843630"/>
              <a:gd name="connsiteX4" fmla="*/ 1127860 w 1279418"/>
              <a:gd name="connsiteY4" fmla="*/ 779369 h 2843630"/>
              <a:gd name="connsiteX5" fmla="*/ 1277697 w 1279418"/>
              <a:gd name="connsiteY5" fmla="*/ 1612696 h 2843630"/>
              <a:gd name="connsiteX6" fmla="*/ 1190578 w 1279418"/>
              <a:gd name="connsiteY6" fmla="*/ 1738012 h 2843630"/>
              <a:gd name="connsiteX7" fmla="*/ 1065262 w 1279418"/>
              <a:gd name="connsiteY7" fmla="*/ 1650893 h 2843630"/>
              <a:gd name="connsiteX8" fmla="*/ 946038 w 1279418"/>
              <a:gd name="connsiteY8" fmla="*/ 987825 h 2843630"/>
              <a:gd name="connsiteX9" fmla="*/ 917536 w 1279418"/>
              <a:gd name="connsiteY9" fmla="*/ 987825 h 2843630"/>
              <a:gd name="connsiteX10" fmla="*/ 917536 w 1279418"/>
              <a:gd name="connsiteY10" fmla="*/ 1331686 h 2843630"/>
              <a:gd name="connsiteX11" fmla="*/ 1014281 w 1279418"/>
              <a:gd name="connsiteY11" fmla="*/ 1616543 h 2843630"/>
              <a:gd name="connsiteX12" fmla="*/ 960580 w 1279418"/>
              <a:gd name="connsiteY12" fmla="*/ 2066380 h 2843630"/>
              <a:gd name="connsiteX13" fmla="*/ 942594 w 1279418"/>
              <a:gd name="connsiteY13" fmla="*/ 2066636 h 2843630"/>
              <a:gd name="connsiteX14" fmla="*/ 942594 w 1279418"/>
              <a:gd name="connsiteY14" fmla="*/ 2722978 h 2843630"/>
              <a:gd name="connsiteX15" fmla="*/ 821942 w 1279418"/>
              <a:gd name="connsiteY15" fmla="*/ 2843630 h 2843630"/>
              <a:gd name="connsiteX16" fmla="*/ 816225 w 1279418"/>
              <a:gd name="connsiteY16" fmla="*/ 2843630 h 2843630"/>
              <a:gd name="connsiteX17" fmla="*/ 695573 w 1279418"/>
              <a:gd name="connsiteY17" fmla="*/ 2722978 h 2843630"/>
              <a:gd name="connsiteX18" fmla="*/ 695573 w 1279418"/>
              <a:gd name="connsiteY18" fmla="*/ 2070157 h 2843630"/>
              <a:gd name="connsiteX19" fmla="*/ 584764 w 1279418"/>
              <a:gd name="connsiteY19" fmla="*/ 2071736 h 2843630"/>
              <a:gd name="connsiteX20" fmla="*/ 584764 w 1279418"/>
              <a:gd name="connsiteY20" fmla="*/ 2722978 h 2843630"/>
              <a:gd name="connsiteX21" fmla="*/ 464112 w 1279418"/>
              <a:gd name="connsiteY21" fmla="*/ 2843630 h 2843630"/>
              <a:gd name="connsiteX22" fmla="*/ 458395 w 1279418"/>
              <a:gd name="connsiteY22" fmla="*/ 2843630 h 2843630"/>
              <a:gd name="connsiteX23" fmla="*/ 337743 w 1279418"/>
              <a:gd name="connsiteY23" fmla="*/ 2722978 h 2843630"/>
              <a:gd name="connsiteX24" fmla="*/ 337743 w 1279418"/>
              <a:gd name="connsiteY24" fmla="*/ 2075257 h 2843630"/>
              <a:gd name="connsiteX25" fmla="*/ 304101 w 1279418"/>
              <a:gd name="connsiteY25" fmla="*/ 2075736 h 2843630"/>
              <a:gd name="connsiteX26" fmla="*/ 250400 w 1279418"/>
              <a:gd name="connsiteY26" fmla="*/ 1616543 h 2843630"/>
              <a:gd name="connsiteX27" fmla="*/ 347144 w 1279418"/>
              <a:gd name="connsiteY27" fmla="*/ 1331689 h 2843630"/>
              <a:gd name="connsiteX28" fmla="*/ 347144 w 1279418"/>
              <a:gd name="connsiteY28" fmla="*/ 987825 h 2843630"/>
              <a:gd name="connsiteX29" fmla="*/ 333380 w 1279418"/>
              <a:gd name="connsiteY29" fmla="*/ 987825 h 2843630"/>
              <a:gd name="connsiteX30" fmla="*/ 214156 w 1279418"/>
              <a:gd name="connsiteY30" fmla="*/ 1650893 h 2843630"/>
              <a:gd name="connsiteX31" fmla="*/ 88840 w 1279418"/>
              <a:gd name="connsiteY31" fmla="*/ 1738012 h 2843630"/>
              <a:gd name="connsiteX32" fmla="*/ 1721 w 1279418"/>
              <a:gd name="connsiteY32" fmla="*/ 1612696 h 2843630"/>
              <a:gd name="connsiteX33" fmla="*/ 151558 w 1279418"/>
              <a:gd name="connsiteY33" fmla="*/ 779369 h 2843630"/>
              <a:gd name="connsiteX34" fmla="*/ 165076 w 1279418"/>
              <a:gd name="connsiteY34" fmla="*/ 745240 h 2843630"/>
              <a:gd name="connsiteX35" fmla="*/ 166159 w 1279418"/>
              <a:gd name="connsiteY35" fmla="*/ 739877 h 2843630"/>
              <a:gd name="connsiteX36" fmla="*/ 330610 w 1279418"/>
              <a:gd name="connsiteY36" fmla="*/ 630871 h 2843630"/>
              <a:gd name="connsiteX37" fmla="*/ 631229 w 1279418"/>
              <a:gd name="connsiteY37" fmla="*/ 0 h 2843630"/>
              <a:gd name="connsiteX38" fmla="*/ 930644 w 1279418"/>
              <a:gd name="connsiteY38" fmla="*/ 299414 h 2843630"/>
              <a:gd name="connsiteX39" fmla="*/ 631229 w 1279418"/>
              <a:gd name="connsiteY39" fmla="*/ 598828 h 2843630"/>
              <a:gd name="connsiteX40" fmla="*/ 331814 w 1279418"/>
              <a:gd name="connsiteY40" fmla="*/ 299414 h 2843630"/>
              <a:gd name="connsiteX41" fmla="*/ 631229 w 1279418"/>
              <a:gd name="connsiteY41" fmla="*/ 0 h 2843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1279418" h="2843630">
                <a:moveTo>
                  <a:pt x="330610" y="630871"/>
                </a:moveTo>
                <a:lnTo>
                  <a:pt x="950643" y="630871"/>
                </a:lnTo>
                <a:cubicBezTo>
                  <a:pt x="1024571" y="630871"/>
                  <a:pt x="1088000" y="675819"/>
                  <a:pt x="1115094" y="739877"/>
                </a:cubicBezTo>
                <a:lnTo>
                  <a:pt x="1118085" y="754690"/>
                </a:lnTo>
                <a:lnTo>
                  <a:pt x="1127860" y="779369"/>
                </a:lnTo>
                <a:lnTo>
                  <a:pt x="1277697" y="1612696"/>
                </a:lnTo>
                <a:cubicBezTo>
                  <a:pt x="1288245" y="1671358"/>
                  <a:pt x="1249241" y="1727464"/>
                  <a:pt x="1190578" y="1738012"/>
                </a:cubicBezTo>
                <a:cubicBezTo>
                  <a:pt x="1131916" y="1748560"/>
                  <a:pt x="1075810" y="1709555"/>
                  <a:pt x="1065262" y="1650893"/>
                </a:cubicBezTo>
                <a:lnTo>
                  <a:pt x="946038" y="987825"/>
                </a:lnTo>
                <a:lnTo>
                  <a:pt x="917536" y="987825"/>
                </a:lnTo>
                <a:lnTo>
                  <a:pt x="917536" y="1331686"/>
                </a:lnTo>
                <a:lnTo>
                  <a:pt x="1014281" y="1616543"/>
                </a:lnTo>
                <a:cubicBezTo>
                  <a:pt x="996406" y="1766519"/>
                  <a:pt x="978455" y="1916404"/>
                  <a:pt x="960580" y="2066380"/>
                </a:cubicBezTo>
                <a:lnTo>
                  <a:pt x="942594" y="2066636"/>
                </a:lnTo>
                <a:lnTo>
                  <a:pt x="942594" y="2722978"/>
                </a:lnTo>
                <a:cubicBezTo>
                  <a:pt x="942594" y="2789612"/>
                  <a:pt x="888576" y="2843630"/>
                  <a:pt x="821942" y="2843630"/>
                </a:cubicBezTo>
                <a:lnTo>
                  <a:pt x="816225" y="2843630"/>
                </a:lnTo>
                <a:cubicBezTo>
                  <a:pt x="749591" y="2843630"/>
                  <a:pt x="695573" y="2789612"/>
                  <a:pt x="695573" y="2722978"/>
                </a:cubicBezTo>
                <a:lnTo>
                  <a:pt x="695573" y="2070157"/>
                </a:lnTo>
                <a:lnTo>
                  <a:pt x="584764" y="2071736"/>
                </a:lnTo>
                <a:lnTo>
                  <a:pt x="584764" y="2722978"/>
                </a:lnTo>
                <a:cubicBezTo>
                  <a:pt x="584764" y="2789612"/>
                  <a:pt x="530746" y="2843630"/>
                  <a:pt x="464112" y="2843630"/>
                </a:cubicBezTo>
                <a:lnTo>
                  <a:pt x="458395" y="2843630"/>
                </a:lnTo>
                <a:cubicBezTo>
                  <a:pt x="391761" y="2843630"/>
                  <a:pt x="337743" y="2789612"/>
                  <a:pt x="337743" y="2722978"/>
                </a:cubicBezTo>
                <a:lnTo>
                  <a:pt x="337743" y="2075257"/>
                </a:lnTo>
                <a:lnTo>
                  <a:pt x="304101" y="2075736"/>
                </a:lnTo>
                <a:lnTo>
                  <a:pt x="250400" y="1616543"/>
                </a:lnTo>
                <a:lnTo>
                  <a:pt x="347144" y="1331689"/>
                </a:lnTo>
                <a:lnTo>
                  <a:pt x="347144" y="987825"/>
                </a:lnTo>
                <a:lnTo>
                  <a:pt x="333380" y="987825"/>
                </a:lnTo>
                <a:lnTo>
                  <a:pt x="214156" y="1650893"/>
                </a:lnTo>
                <a:cubicBezTo>
                  <a:pt x="203608" y="1709555"/>
                  <a:pt x="147502" y="1748560"/>
                  <a:pt x="88840" y="1738012"/>
                </a:cubicBezTo>
                <a:cubicBezTo>
                  <a:pt x="30177" y="1727464"/>
                  <a:pt x="-8827" y="1671358"/>
                  <a:pt x="1721" y="1612696"/>
                </a:cubicBezTo>
                <a:lnTo>
                  <a:pt x="151558" y="779369"/>
                </a:lnTo>
                <a:lnTo>
                  <a:pt x="165076" y="745240"/>
                </a:lnTo>
                <a:lnTo>
                  <a:pt x="166159" y="739877"/>
                </a:lnTo>
                <a:cubicBezTo>
                  <a:pt x="193253" y="675819"/>
                  <a:pt x="256683" y="630871"/>
                  <a:pt x="330610" y="630871"/>
                </a:cubicBezTo>
                <a:close/>
                <a:moveTo>
                  <a:pt x="631229" y="0"/>
                </a:moveTo>
                <a:cubicBezTo>
                  <a:pt x="796591" y="0"/>
                  <a:pt x="930644" y="134052"/>
                  <a:pt x="930644" y="299414"/>
                </a:cubicBezTo>
                <a:cubicBezTo>
                  <a:pt x="930644" y="464776"/>
                  <a:pt x="796591" y="598828"/>
                  <a:pt x="631229" y="598828"/>
                </a:cubicBezTo>
                <a:cubicBezTo>
                  <a:pt x="465867" y="598828"/>
                  <a:pt x="331814" y="464776"/>
                  <a:pt x="331814" y="299414"/>
                </a:cubicBezTo>
                <a:cubicBezTo>
                  <a:pt x="331814" y="134052"/>
                  <a:pt x="465867" y="0"/>
                  <a:pt x="631229" y="0"/>
                </a:cubicBezTo>
                <a:close/>
              </a:path>
            </a:pathLst>
          </a:custGeom>
          <a:solidFill>
            <a:schemeClr val="accent2">
              <a:lumMod val="50000"/>
            </a:schemeClr>
          </a:solidFill>
          <a:ln w="3175">
            <a:solidFill>
              <a:schemeClr val="tx1"/>
            </a:solidFill>
            <a:round/>
            <a:headEnd/>
            <a:tailEnd/>
          </a:ln>
        </p:spPr>
        <p:txBody>
          <a:bodyPr vert="horz" wrap="square" lIns="93252" tIns="46627" rIns="93252" bIns="46627" numCol="1" rtlCol="0" anchor="t" anchorCtr="0" compatLnSpc="1">
            <a:prstTxWarp prst="textNoShape">
              <a:avLst/>
            </a:prstTxWarp>
          </a:bodyPr>
          <a:lstStyle/>
          <a:p>
            <a:pPr defTabSz="932518" rtl="0"/>
            <a:endParaRPr lang="pt-BR" sz="1938">
              <a:solidFill>
                <a:prstClr val="black"/>
              </a:solidFill>
            </a:endParaRPr>
          </a:p>
        </p:txBody>
      </p:sp>
      <p:sp>
        <p:nvSpPr>
          <p:cNvPr id="41" name="Caixa de texto 1">
            <a:extLst>
              <a:ext uri="{FF2B5EF4-FFF2-40B4-BE49-F238E27FC236}">
                <a16:creationId xmlns:a16="http://schemas.microsoft.com/office/drawing/2014/main" id="{738A1B55-E912-451A-9C99-5B62ED381BF8}"/>
              </a:ext>
            </a:extLst>
          </p:cNvPr>
          <p:cNvSpPr txBox="1"/>
          <p:nvPr/>
        </p:nvSpPr>
        <p:spPr>
          <a:xfrm>
            <a:off x="416859" y="4066992"/>
            <a:ext cx="21559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pt-BR" sz="2000" b="1" dirty="0">
                <a:solidFill>
                  <a:schemeClr val="accent2">
                    <a:lumMod val="50000"/>
                  </a:schemeClr>
                </a:solidFill>
              </a:rPr>
              <a:t>Trabalham entre</a:t>
            </a:r>
          </a:p>
          <a:p>
            <a:pPr rtl="0"/>
            <a:r>
              <a:rPr lang="pt-BR" sz="2000" b="1" dirty="0">
                <a:solidFill>
                  <a:schemeClr val="accent2">
                    <a:lumMod val="50000"/>
                  </a:schemeClr>
                </a:solidFill>
              </a:rPr>
              <a:t>6h e 8h por dia</a:t>
            </a: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18737A44-815B-43DC-B8BF-F454D80E3442}"/>
              </a:ext>
            </a:extLst>
          </p:cNvPr>
          <p:cNvGrpSpPr/>
          <p:nvPr/>
        </p:nvGrpSpPr>
        <p:grpSpPr>
          <a:xfrm>
            <a:off x="6502771" y="444519"/>
            <a:ext cx="5398531" cy="978037"/>
            <a:chOff x="6709232" y="949706"/>
            <a:chExt cx="5398531" cy="978037"/>
          </a:xfrm>
        </p:grpSpPr>
        <p:sp>
          <p:nvSpPr>
            <p:cNvPr id="153" name="Caixa de texto 1">
              <a:extLst>
                <a:ext uri="{FF2B5EF4-FFF2-40B4-BE49-F238E27FC236}">
                  <a16:creationId xmlns:a16="http://schemas.microsoft.com/office/drawing/2014/main" id="{ED253C30-8919-4C35-8E82-FC2E31C7A99E}"/>
                </a:ext>
              </a:extLst>
            </p:cNvPr>
            <p:cNvSpPr txBox="1"/>
            <p:nvPr/>
          </p:nvSpPr>
          <p:spPr>
            <a:xfrm>
              <a:off x="6709232" y="949706"/>
              <a:ext cx="468344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rtl="0"/>
              <a:r>
                <a:rPr lang="pt-BR" sz="2800" b="1" dirty="0">
                  <a:solidFill>
                    <a:schemeClr val="accent2">
                      <a:lumMod val="50000"/>
                    </a:schemeClr>
                  </a:solidFill>
                </a:rPr>
                <a:t>Aqueles que contratam</a:t>
              </a:r>
            </a:p>
          </p:txBody>
        </p:sp>
        <p:sp>
          <p:nvSpPr>
            <p:cNvPr id="42" name="Caixa de texto 1">
              <a:extLst>
                <a:ext uri="{FF2B5EF4-FFF2-40B4-BE49-F238E27FC236}">
                  <a16:creationId xmlns:a16="http://schemas.microsoft.com/office/drawing/2014/main" id="{AA9CFB04-064C-43B6-B57F-742D8C5D620D}"/>
                </a:ext>
              </a:extLst>
            </p:cNvPr>
            <p:cNvSpPr txBox="1"/>
            <p:nvPr/>
          </p:nvSpPr>
          <p:spPr>
            <a:xfrm>
              <a:off x="7424318" y="1466078"/>
              <a:ext cx="468344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rtl="0"/>
              <a:r>
                <a:rPr lang="pt-BR" sz="2400" b="1" dirty="0">
                  <a:solidFill>
                    <a:schemeClr val="accent2">
                      <a:lumMod val="50000"/>
                    </a:schemeClr>
                  </a:solidFill>
                </a:rPr>
                <a:t>6 colaboradores em média</a:t>
              </a:r>
            </a:p>
          </p:txBody>
        </p:sp>
      </p:grpSp>
      <p:sp>
        <p:nvSpPr>
          <p:cNvPr id="44" name="Caixa de texto 1">
            <a:extLst>
              <a:ext uri="{FF2B5EF4-FFF2-40B4-BE49-F238E27FC236}">
                <a16:creationId xmlns:a16="http://schemas.microsoft.com/office/drawing/2014/main" id="{7F4B32E7-2395-474B-81C6-A35A1BAAF6A9}"/>
              </a:ext>
            </a:extLst>
          </p:cNvPr>
          <p:cNvSpPr txBox="1"/>
          <p:nvPr/>
        </p:nvSpPr>
        <p:spPr>
          <a:xfrm>
            <a:off x="6502770" y="1732763"/>
            <a:ext cx="46834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r>
              <a:rPr lang="pt-BR" sz="2800" b="1" dirty="0">
                <a:solidFill>
                  <a:schemeClr val="accent2">
                    <a:lumMod val="50000"/>
                  </a:schemeClr>
                </a:solidFill>
              </a:rPr>
              <a:t>Instagram</a:t>
            </a:r>
          </a:p>
        </p:txBody>
      </p:sp>
      <p:sp>
        <p:nvSpPr>
          <p:cNvPr id="45" name="Caixa de texto 1">
            <a:extLst>
              <a:ext uri="{FF2B5EF4-FFF2-40B4-BE49-F238E27FC236}">
                <a16:creationId xmlns:a16="http://schemas.microsoft.com/office/drawing/2014/main" id="{DBC05465-C53A-47AB-836B-340CB6025682}"/>
              </a:ext>
            </a:extLst>
          </p:cNvPr>
          <p:cNvSpPr txBox="1"/>
          <p:nvPr/>
        </p:nvSpPr>
        <p:spPr>
          <a:xfrm>
            <a:off x="6502770" y="2739291"/>
            <a:ext cx="46834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r>
              <a:rPr lang="pt-BR" sz="2800" b="1" dirty="0">
                <a:solidFill>
                  <a:schemeClr val="accent2">
                    <a:lumMod val="50000"/>
                  </a:schemeClr>
                </a:solidFill>
              </a:rPr>
              <a:t>90% da clientela é nacional</a:t>
            </a:r>
          </a:p>
        </p:txBody>
      </p:sp>
      <p:grpSp>
        <p:nvGrpSpPr>
          <p:cNvPr id="25" name="Gráfico de Porcentagem" descr="Gráfico de porcentagem&#10;">
            <a:extLst>
              <a:ext uri="{FF2B5EF4-FFF2-40B4-BE49-F238E27FC236}">
                <a16:creationId xmlns:a16="http://schemas.microsoft.com/office/drawing/2014/main" id="{F201875D-76A8-4D21-AA3F-165CE46AB693}"/>
              </a:ext>
            </a:extLst>
          </p:cNvPr>
          <p:cNvGrpSpPr/>
          <p:nvPr/>
        </p:nvGrpSpPr>
        <p:grpSpPr>
          <a:xfrm>
            <a:off x="2641453" y="1953117"/>
            <a:ext cx="1645920" cy="1645973"/>
            <a:chOff x="4545251" y="1222905"/>
            <a:chExt cx="1645920" cy="1645973"/>
          </a:xfrm>
        </p:grpSpPr>
        <p:sp>
          <p:nvSpPr>
            <p:cNvPr id="26" name="Oval Externa">
              <a:extLst>
                <a:ext uri="{FF2B5EF4-FFF2-40B4-BE49-F238E27FC236}">
                  <a16:creationId xmlns:a16="http://schemas.microsoft.com/office/drawing/2014/main" id="{592208BE-F84A-4ACF-A026-8A86B61DFB7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46290" y="1323168"/>
              <a:ext cx="1447527" cy="1447527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 w="9525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2400" b="1" i="0" u="none" strike="noStrike" kern="0" cap="none" spc="0" normalizeH="0" baseline="0">
                <a:ln>
                  <a:noFill/>
                </a:ln>
                <a:solidFill>
                  <a:srgbClr val="76B141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7" name="pontos / linha">
              <a:extLst>
                <a:ext uri="{FF2B5EF4-FFF2-40B4-BE49-F238E27FC236}">
                  <a16:creationId xmlns:a16="http://schemas.microsoft.com/office/drawing/2014/main" id="{5EB80BF2-758B-4F9A-90B3-6EA117C3C0D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783558" y="1460436"/>
              <a:ext cx="1172990" cy="1172990"/>
            </a:xfrm>
            <a:prstGeom prst="ellipse">
              <a:avLst/>
            </a:prstGeom>
            <a:noFill/>
            <a:ln w="40005" cap="rnd" cmpd="sng" algn="ctr">
              <a:solidFill>
                <a:schemeClr val="bg1"/>
              </a:solidFill>
              <a:prstDash val="sysDot"/>
            </a:ln>
            <a:effectLst/>
          </p:spPr>
          <p:txBody>
            <a:bodyPr rtlCol="0" anchor="ctr"/>
            <a:lstStyle/>
            <a:p>
              <a:pPr algn="ctr" defTabSz="457200" rtl="0"/>
              <a:endParaRPr lang="pt-BR" kern="0">
                <a:solidFill>
                  <a:prstClr val="white"/>
                </a:solidFill>
                <a:latin typeface="Calibri"/>
              </a:endParaRPr>
            </a:p>
          </p:txBody>
        </p:sp>
        <p:graphicFrame>
          <p:nvGraphicFramePr>
            <p:cNvPr id="28" name="Gráfico do Excel">
              <a:extLst>
                <a:ext uri="{FF2B5EF4-FFF2-40B4-BE49-F238E27FC236}">
                  <a16:creationId xmlns:a16="http://schemas.microsoft.com/office/drawing/2014/main" id="{A2A11477-43C9-40A8-B3EB-938D51F2FB80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4084274205"/>
                </p:ext>
              </p:extLst>
            </p:nvPr>
          </p:nvGraphicFramePr>
          <p:xfrm>
            <a:off x="4545251" y="1222905"/>
            <a:ext cx="1645920" cy="164597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</p:grpSp>
      <p:grpSp>
        <p:nvGrpSpPr>
          <p:cNvPr id="29" name="Gráfico de Porcentagem" descr="Gráfico de porcentagem&#10;">
            <a:extLst>
              <a:ext uri="{FF2B5EF4-FFF2-40B4-BE49-F238E27FC236}">
                <a16:creationId xmlns:a16="http://schemas.microsoft.com/office/drawing/2014/main" id="{96097135-97D0-40E0-9075-A17621903AB3}"/>
              </a:ext>
            </a:extLst>
          </p:cNvPr>
          <p:cNvGrpSpPr/>
          <p:nvPr/>
        </p:nvGrpSpPr>
        <p:grpSpPr>
          <a:xfrm>
            <a:off x="2625373" y="357275"/>
            <a:ext cx="1645920" cy="1645973"/>
            <a:chOff x="4545251" y="1222905"/>
            <a:chExt cx="1645920" cy="1645973"/>
          </a:xfrm>
        </p:grpSpPr>
        <p:sp>
          <p:nvSpPr>
            <p:cNvPr id="30" name="Oval Externa">
              <a:extLst>
                <a:ext uri="{FF2B5EF4-FFF2-40B4-BE49-F238E27FC236}">
                  <a16:creationId xmlns:a16="http://schemas.microsoft.com/office/drawing/2014/main" id="{28C84BE7-F297-424D-89D5-31534E6FBC7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46290" y="1323168"/>
              <a:ext cx="1447527" cy="1447527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 w="9525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2400" b="1" i="0" u="none" strike="noStrike" kern="0" cap="none" spc="0" normalizeH="0" baseline="0">
                <a:ln>
                  <a:noFill/>
                </a:ln>
                <a:solidFill>
                  <a:srgbClr val="76B141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1" name="pontos / linha">
              <a:extLst>
                <a:ext uri="{FF2B5EF4-FFF2-40B4-BE49-F238E27FC236}">
                  <a16:creationId xmlns:a16="http://schemas.microsoft.com/office/drawing/2014/main" id="{8710E0C9-FFAE-4290-B661-35AFE71A794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783558" y="1460436"/>
              <a:ext cx="1172990" cy="1172990"/>
            </a:xfrm>
            <a:prstGeom prst="ellipse">
              <a:avLst/>
            </a:prstGeom>
            <a:noFill/>
            <a:ln w="40005" cap="rnd" cmpd="sng" algn="ctr">
              <a:solidFill>
                <a:schemeClr val="bg1"/>
              </a:solidFill>
              <a:prstDash val="sysDot"/>
            </a:ln>
            <a:effectLst/>
          </p:spPr>
          <p:txBody>
            <a:bodyPr rtlCol="0" anchor="ctr"/>
            <a:lstStyle/>
            <a:p>
              <a:pPr algn="ctr" defTabSz="457200" rtl="0"/>
              <a:endParaRPr lang="pt-BR" kern="0">
                <a:solidFill>
                  <a:prstClr val="white"/>
                </a:solidFill>
                <a:latin typeface="Calibri"/>
              </a:endParaRPr>
            </a:p>
          </p:txBody>
        </p:sp>
        <p:graphicFrame>
          <p:nvGraphicFramePr>
            <p:cNvPr id="32" name="Gráfico do Excel">
              <a:extLst>
                <a:ext uri="{FF2B5EF4-FFF2-40B4-BE49-F238E27FC236}">
                  <a16:creationId xmlns:a16="http://schemas.microsoft.com/office/drawing/2014/main" id="{919D407B-42E9-4710-89B7-5E322669D056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340539373"/>
                </p:ext>
              </p:extLst>
            </p:nvPr>
          </p:nvGraphicFramePr>
          <p:xfrm>
            <a:off x="4545251" y="1222905"/>
            <a:ext cx="1645920" cy="164597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</p:grpSp>
      <p:grpSp>
        <p:nvGrpSpPr>
          <p:cNvPr id="33" name="Gráfico de Porcentagem" descr="Gráfico de porcentagem&#10;">
            <a:extLst>
              <a:ext uri="{FF2B5EF4-FFF2-40B4-BE49-F238E27FC236}">
                <a16:creationId xmlns:a16="http://schemas.microsoft.com/office/drawing/2014/main" id="{33CB671B-01B1-4F32-8A0B-93AE2C49912F}"/>
              </a:ext>
            </a:extLst>
          </p:cNvPr>
          <p:cNvGrpSpPr/>
          <p:nvPr/>
        </p:nvGrpSpPr>
        <p:grpSpPr>
          <a:xfrm>
            <a:off x="2634302" y="3597949"/>
            <a:ext cx="1645920" cy="1645973"/>
            <a:chOff x="4545251" y="1222905"/>
            <a:chExt cx="1645920" cy="1645973"/>
          </a:xfrm>
        </p:grpSpPr>
        <p:sp>
          <p:nvSpPr>
            <p:cNvPr id="34" name="Oval Externa">
              <a:extLst>
                <a:ext uri="{FF2B5EF4-FFF2-40B4-BE49-F238E27FC236}">
                  <a16:creationId xmlns:a16="http://schemas.microsoft.com/office/drawing/2014/main" id="{1FB03098-A162-4AE1-B068-568C2036415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46290" y="1323168"/>
              <a:ext cx="1447527" cy="1447527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 w="9525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2400" b="1" i="0" u="none" strike="noStrike" kern="0" cap="none" spc="0" normalizeH="0" baseline="0">
                <a:ln>
                  <a:noFill/>
                </a:ln>
                <a:solidFill>
                  <a:srgbClr val="76B141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5" name="pontos / linha">
              <a:extLst>
                <a:ext uri="{FF2B5EF4-FFF2-40B4-BE49-F238E27FC236}">
                  <a16:creationId xmlns:a16="http://schemas.microsoft.com/office/drawing/2014/main" id="{A04B9A38-7BF4-4757-9C3E-8B8FEFC349C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783558" y="1460436"/>
              <a:ext cx="1172990" cy="1172990"/>
            </a:xfrm>
            <a:prstGeom prst="ellipse">
              <a:avLst/>
            </a:prstGeom>
            <a:noFill/>
            <a:ln w="40005" cap="rnd" cmpd="sng" algn="ctr">
              <a:solidFill>
                <a:schemeClr val="bg1"/>
              </a:solidFill>
              <a:prstDash val="sysDot"/>
            </a:ln>
            <a:effectLst/>
          </p:spPr>
          <p:txBody>
            <a:bodyPr rtlCol="0" anchor="ctr"/>
            <a:lstStyle/>
            <a:p>
              <a:pPr algn="ctr" defTabSz="457200" rtl="0"/>
              <a:endParaRPr lang="pt-BR" kern="0">
                <a:solidFill>
                  <a:prstClr val="white"/>
                </a:solidFill>
                <a:latin typeface="Calibri"/>
              </a:endParaRPr>
            </a:p>
          </p:txBody>
        </p:sp>
        <p:graphicFrame>
          <p:nvGraphicFramePr>
            <p:cNvPr id="36" name="Gráfico do Excel">
              <a:extLst>
                <a:ext uri="{FF2B5EF4-FFF2-40B4-BE49-F238E27FC236}">
                  <a16:creationId xmlns:a16="http://schemas.microsoft.com/office/drawing/2014/main" id="{CF3CF909-E217-4FFD-8687-8028BE3B5846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268954290"/>
                </p:ext>
              </p:extLst>
            </p:nvPr>
          </p:nvGraphicFramePr>
          <p:xfrm>
            <a:off x="4545251" y="1222905"/>
            <a:ext cx="1645920" cy="164597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</p:grpSp>
      <p:grpSp>
        <p:nvGrpSpPr>
          <p:cNvPr id="37" name="Gráfico de Porcentagem" descr="Gráfico de porcentagem&#10;">
            <a:extLst>
              <a:ext uri="{FF2B5EF4-FFF2-40B4-BE49-F238E27FC236}">
                <a16:creationId xmlns:a16="http://schemas.microsoft.com/office/drawing/2014/main" id="{8923A632-2B2E-4958-AE76-9DC8CD19F478}"/>
              </a:ext>
            </a:extLst>
          </p:cNvPr>
          <p:cNvGrpSpPr/>
          <p:nvPr/>
        </p:nvGrpSpPr>
        <p:grpSpPr>
          <a:xfrm>
            <a:off x="2625373" y="5212027"/>
            <a:ext cx="1645920" cy="1645973"/>
            <a:chOff x="4545251" y="1222905"/>
            <a:chExt cx="1645920" cy="1645973"/>
          </a:xfrm>
        </p:grpSpPr>
        <p:sp>
          <p:nvSpPr>
            <p:cNvPr id="38" name="Oval Externa">
              <a:extLst>
                <a:ext uri="{FF2B5EF4-FFF2-40B4-BE49-F238E27FC236}">
                  <a16:creationId xmlns:a16="http://schemas.microsoft.com/office/drawing/2014/main" id="{452DC39A-252B-40CE-93A3-41FBD544C90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46290" y="1323168"/>
              <a:ext cx="1447527" cy="1447527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 w="9525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2400" b="1" i="0" u="none" strike="noStrike" kern="0" cap="none" spc="0" normalizeH="0" baseline="0">
                <a:ln>
                  <a:noFill/>
                </a:ln>
                <a:solidFill>
                  <a:srgbClr val="76B141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9" name="pontos / linha">
              <a:extLst>
                <a:ext uri="{FF2B5EF4-FFF2-40B4-BE49-F238E27FC236}">
                  <a16:creationId xmlns:a16="http://schemas.microsoft.com/office/drawing/2014/main" id="{C18FD24A-2B28-45CB-AA31-473F44D4642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783558" y="1460436"/>
              <a:ext cx="1172990" cy="1172990"/>
            </a:xfrm>
            <a:prstGeom prst="ellipse">
              <a:avLst/>
            </a:prstGeom>
            <a:noFill/>
            <a:ln w="40005" cap="rnd" cmpd="sng" algn="ctr">
              <a:solidFill>
                <a:schemeClr val="bg1"/>
              </a:solidFill>
              <a:prstDash val="sysDot"/>
            </a:ln>
            <a:effectLst/>
          </p:spPr>
          <p:txBody>
            <a:bodyPr rtlCol="0" anchor="ctr"/>
            <a:lstStyle/>
            <a:p>
              <a:pPr algn="ctr" defTabSz="457200" rtl="0"/>
              <a:endParaRPr lang="pt-BR" kern="0">
                <a:solidFill>
                  <a:prstClr val="white"/>
                </a:solidFill>
                <a:latin typeface="Calibri"/>
              </a:endParaRPr>
            </a:p>
          </p:txBody>
        </p:sp>
        <p:graphicFrame>
          <p:nvGraphicFramePr>
            <p:cNvPr id="43" name="Gráfico do Excel">
              <a:extLst>
                <a:ext uri="{FF2B5EF4-FFF2-40B4-BE49-F238E27FC236}">
                  <a16:creationId xmlns:a16="http://schemas.microsoft.com/office/drawing/2014/main" id="{03E9A06B-DF5A-46EA-99FE-4BC58FE6C7D7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539873680"/>
                </p:ext>
              </p:extLst>
            </p:nvPr>
          </p:nvGraphicFramePr>
          <p:xfrm>
            <a:off x="4545251" y="1222905"/>
            <a:ext cx="1645920" cy="164597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6"/>
            </a:graphicData>
          </a:graphic>
        </p:graphicFrame>
      </p:grpSp>
      <p:sp>
        <p:nvSpPr>
          <p:cNvPr id="46" name="Caixa de texto 1">
            <a:extLst>
              <a:ext uri="{FF2B5EF4-FFF2-40B4-BE49-F238E27FC236}">
                <a16:creationId xmlns:a16="http://schemas.microsoft.com/office/drawing/2014/main" id="{9A27C50B-A385-47D1-8F2B-EE426E4BCA9E}"/>
              </a:ext>
            </a:extLst>
          </p:cNvPr>
          <p:cNvSpPr txBox="1"/>
          <p:nvPr/>
        </p:nvSpPr>
        <p:spPr>
          <a:xfrm>
            <a:off x="517492" y="5681070"/>
            <a:ext cx="146918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pt-BR" sz="2000" b="1" dirty="0">
                <a:solidFill>
                  <a:schemeClr val="accent2">
                    <a:lumMod val="50000"/>
                  </a:schemeClr>
                </a:solidFill>
              </a:rPr>
              <a:t>Vivem do </a:t>
            </a:r>
          </a:p>
          <a:p>
            <a:pPr rtl="0"/>
            <a:r>
              <a:rPr lang="pt-BR" sz="2000" b="1" dirty="0">
                <a:solidFill>
                  <a:schemeClr val="accent2">
                    <a:lumMod val="50000"/>
                  </a:schemeClr>
                </a:solidFill>
              </a:rPr>
              <a:t>artesanato</a:t>
            </a:r>
          </a:p>
        </p:txBody>
      </p:sp>
      <p:sp>
        <p:nvSpPr>
          <p:cNvPr id="48" name="Caixa de texto 1">
            <a:extLst>
              <a:ext uri="{FF2B5EF4-FFF2-40B4-BE49-F238E27FC236}">
                <a16:creationId xmlns:a16="http://schemas.microsoft.com/office/drawing/2014/main" id="{7ED890ED-EA40-4A84-8AD5-2F6F27A4094E}"/>
              </a:ext>
            </a:extLst>
          </p:cNvPr>
          <p:cNvSpPr txBox="1"/>
          <p:nvPr/>
        </p:nvSpPr>
        <p:spPr>
          <a:xfrm>
            <a:off x="6502769" y="4124964"/>
            <a:ext cx="46834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r>
              <a:rPr lang="pt-BR" sz="2800" b="1" dirty="0">
                <a:solidFill>
                  <a:schemeClr val="accent2">
                    <a:lumMod val="50000"/>
                  </a:schemeClr>
                </a:solidFill>
              </a:rPr>
              <a:t>76% compram seus insumos na sua cidade</a:t>
            </a:r>
          </a:p>
        </p:txBody>
      </p:sp>
      <p:sp>
        <p:nvSpPr>
          <p:cNvPr id="49" name="CaixaDeTexto 48">
            <a:extLst>
              <a:ext uri="{FF2B5EF4-FFF2-40B4-BE49-F238E27FC236}">
                <a16:creationId xmlns:a16="http://schemas.microsoft.com/office/drawing/2014/main" id="{3A0BAF27-69EC-484D-AD64-3F9D20BEA9A0}"/>
              </a:ext>
            </a:extLst>
          </p:cNvPr>
          <p:cNvSpPr txBox="1"/>
          <p:nvPr/>
        </p:nvSpPr>
        <p:spPr>
          <a:xfrm>
            <a:off x="0" y="-1672"/>
            <a:ext cx="61022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300" b="1" dirty="0">
                <a:solidFill>
                  <a:schemeClr val="accent2">
                    <a:lumMod val="50000"/>
                  </a:schemeClr>
                </a:solidFill>
              </a:rPr>
              <a:t>2 - PERFIL ECONÔMICO</a:t>
            </a:r>
          </a:p>
        </p:txBody>
      </p:sp>
      <p:sp>
        <p:nvSpPr>
          <p:cNvPr id="50" name="Caixa de texto 1">
            <a:extLst>
              <a:ext uri="{FF2B5EF4-FFF2-40B4-BE49-F238E27FC236}">
                <a16:creationId xmlns:a16="http://schemas.microsoft.com/office/drawing/2014/main" id="{6BC26739-FC25-42E0-A730-B917BCA6A604}"/>
              </a:ext>
            </a:extLst>
          </p:cNvPr>
          <p:cNvSpPr txBox="1"/>
          <p:nvPr/>
        </p:nvSpPr>
        <p:spPr>
          <a:xfrm>
            <a:off x="6434888" y="5510637"/>
            <a:ext cx="516675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r>
              <a:rPr lang="pt-BR" sz="2800" b="1" dirty="0">
                <a:solidFill>
                  <a:schemeClr val="accent2">
                    <a:lumMod val="50000"/>
                  </a:schemeClr>
                </a:solidFill>
              </a:rPr>
              <a:t>80% tem interesse participar de uma feira dominical</a:t>
            </a:r>
          </a:p>
        </p:txBody>
      </p:sp>
    </p:spTree>
    <p:extLst>
      <p:ext uri="{BB962C8B-B14F-4D97-AF65-F5344CB8AC3E}">
        <p14:creationId xmlns:p14="http://schemas.microsoft.com/office/powerpoint/2010/main" val="1245508433"/>
      </p:ext>
    </p:extLst>
  </p:cSld>
  <p:clrMapOvr>
    <a:masterClrMapping/>
  </p:clrMapOvr>
  <p:transition spd="slow">
    <p:push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470D2B4A-854A-43FD-A489-6E953EADBA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282" y="176719"/>
            <a:ext cx="11628580" cy="6520798"/>
          </a:xfrm>
          <a:prstGeom prst="rect">
            <a:avLst/>
          </a:prstGeom>
        </p:spPr>
      </p:pic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F1BA76F3-9648-4C90-8771-20BB96B31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5AE1514C-5E56-4738-A1FF-4B1CFD2A3E36}" type="slidenum">
              <a:rPr lang="pt-BR" noProof="0" smtClean="0"/>
              <a:t>12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5859316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E104744F-F981-48C2-9D78-CF0A1FF03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5AE1514C-5E56-4738-A1FF-4B1CFD2A3E36}" type="slidenum">
              <a:rPr lang="pt-BR" noProof="0" smtClean="0"/>
              <a:t>13</a:t>
            </a:fld>
            <a:endParaRPr lang="pt-BR" noProof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E6697895-852F-4179-AD59-FFB2696F55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939" y="247866"/>
            <a:ext cx="9650122" cy="6433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7875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E99C2887-240B-4AAD-9BA2-309E973F3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2800" dirty="0">
                <a:solidFill>
                  <a:schemeClr val="accent2">
                    <a:lumMod val="50000"/>
                  </a:schemeClr>
                </a:solidFill>
              </a:rPr>
              <a:t>O PREÇO NO ATACADO É </a:t>
            </a:r>
            <a:r>
              <a:rPr lang="pt-BR" sz="2800" u="sng" dirty="0">
                <a:solidFill>
                  <a:schemeClr val="accent2">
                    <a:lumMod val="50000"/>
                  </a:schemeClr>
                </a:solidFill>
              </a:rPr>
              <a:t>14,6% MENOR</a:t>
            </a:r>
            <a:r>
              <a:rPr lang="pt-BR" sz="2800" dirty="0">
                <a:solidFill>
                  <a:schemeClr val="accent2">
                    <a:lumMod val="50000"/>
                  </a:schemeClr>
                </a:solidFill>
              </a:rPr>
              <a:t> DO QUE NO VAREJO</a:t>
            </a:r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01AF8C81-7A8A-4775-8C0E-C9554699428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16663"/>
            <a:ext cx="2743200" cy="365125"/>
          </a:xfrm>
        </p:spPr>
        <p:txBody>
          <a:bodyPr/>
          <a:lstStyle/>
          <a:p>
            <a:pPr rtl="0"/>
            <a:fld id="{5AE1514C-5E56-4738-A1FF-4B1CFD2A3E36}" type="slidenum">
              <a:rPr lang="pt-BR" noProof="0" smtClean="0"/>
              <a:t>14</a:t>
            </a:fld>
            <a:endParaRPr lang="pt-BR" noProof="0"/>
          </a:p>
        </p:txBody>
      </p:sp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D6C0305F-33E5-4A09-A4AC-2B4543C3B5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6053027"/>
              </p:ext>
            </p:extLst>
          </p:nvPr>
        </p:nvGraphicFramePr>
        <p:xfrm>
          <a:off x="1331452" y="1295101"/>
          <a:ext cx="9529095" cy="5386687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903413">
                  <a:extLst>
                    <a:ext uri="{9D8B030D-6E8A-4147-A177-3AD203B41FA5}">
                      <a16:colId xmlns:a16="http://schemas.microsoft.com/office/drawing/2014/main" val="3592270561"/>
                    </a:ext>
                  </a:extLst>
                </a:gridCol>
                <a:gridCol w="3812841">
                  <a:extLst>
                    <a:ext uri="{9D8B030D-6E8A-4147-A177-3AD203B41FA5}">
                      <a16:colId xmlns:a16="http://schemas.microsoft.com/office/drawing/2014/main" val="3813107859"/>
                    </a:ext>
                  </a:extLst>
                </a:gridCol>
                <a:gridCol w="3812841">
                  <a:extLst>
                    <a:ext uri="{9D8B030D-6E8A-4147-A177-3AD203B41FA5}">
                      <a16:colId xmlns:a16="http://schemas.microsoft.com/office/drawing/2014/main" val="1582505016"/>
                    </a:ext>
                  </a:extLst>
                </a:gridCol>
              </a:tblGrid>
              <a:tr h="631807"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Preço unitário no Atacado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Preço unitário no Varejo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446165"/>
                  </a:ext>
                </a:extLst>
              </a:tr>
              <a:tr h="85278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pt-BR" b="1" dirty="0"/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b="1" dirty="0"/>
                        <a:t>Média</a:t>
                      </a:r>
                    </a:p>
                    <a:p>
                      <a:pPr algn="ctr"/>
                      <a:endParaRPr lang="pt-BR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b="1" dirty="0"/>
                        <a:t>R$ 75,52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b="1" dirty="0"/>
                        <a:t>R$ 86,22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33878065"/>
                  </a:ext>
                </a:extLst>
              </a:tr>
              <a:tr h="631807"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Desvio Padrão</a:t>
                      </a:r>
                    </a:p>
                  </a:txBody>
                  <a:tcPr anchor="ctr">
                    <a:solidFill>
                      <a:schemeClr val="accent2">
                        <a:tint val="20000"/>
                        <a:alpha val="5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R$ 68,78</a:t>
                      </a:r>
                    </a:p>
                    <a:p>
                      <a:pPr algn="ctr"/>
                      <a:endParaRPr lang="pt-BR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tint val="20000"/>
                        <a:alpha val="5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R$ 74,58</a:t>
                      </a:r>
                    </a:p>
                  </a:txBody>
                  <a:tcPr anchor="ctr">
                    <a:solidFill>
                      <a:schemeClr val="accent2">
                        <a:tint val="20000"/>
                        <a:alpha val="52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0578675"/>
                  </a:ext>
                </a:extLst>
              </a:tr>
              <a:tr h="631807">
                <a:tc>
                  <a:txBody>
                    <a:bodyPr/>
                    <a:lstStyle/>
                    <a:p>
                      <a:pPr algn="ctr"/>
                      <a:r>
                        <a:rPr lang="pt-BR" u="non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Mínimo</a:t>
                      </a:r>
                    </a:p>
                  </a:txBody>
                  <a:tcPr anchor="ctr">
                    <a:solidFill>
                      <a:schemeClr val="accent2">
                        <a:tint val="40000"/>
                        <a:alpha val="5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R$ 0,05</a:t>
                      </a:r>
                    </a:p>
                    <a:p>
                      <a:pPr algn="ctr"/>
                      <a:endParaRPr lang="pt-BR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tint val="40000"/>
                        <a:alpha val="5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R$ 5,22</a:t>
                      </a:r>
                    </a:p>
                  </a:txBody>
                  <a:tcPr anchor="ctr">
                    <a:solidFill>
                      <a:schemeClr val="accent2">
                        <a:tint val="40000"/>
                        <a:alpha val="52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0270114"/>
                  </a:ext>
                </a:extLst>
              </a:tr>
              <a:tr h="631807"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25%</a:t>
                      </a:r>
                    </a:p>
                  </a:txBody>
                  <a:tcPr anchor="ctr">
                    <a:solidFill>
                      <a:schemeClr val="accent2">
                        <a:tint val="20000"/>
                        <a:alpha val="5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R$ 25,00</a:t>
                      </a:r>
                    </a:p>
                    <a:p>
                      <a:pPr algn="ctr"/>
                      <a:endParaRPr lang="pt-BR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tint val="20000"/>
                        <a:alpha val="5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R$ 30,00</a:t>
                      </a:r>
                    </a:p>
                  </a:txBody>
                  <a:tcPr anchor="ctr">
                    <a:solidFill>
                      <a:schemeClr val="accent2">
                        <a:tint val="20000"/>
                        <a:alpha val="52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4100972"/>
                  </a:ext>
                </a:extLst>
              </a:tr>
              <a:tr h="631807"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50%</a:t>
                      </a:r>
                    </a:p>
                  </a:txBody>
                  <a:tcPr anchor="ctr">
                    <a:solidFill>
                      <a:schemeClr val="accent2">
                        <a:tint val="40000"/>
                        <a:alpha val="5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R$ 54,37</a:t>
                      </a:r>
                    </a:p>
                    <a:p>
                      <a:pPr algn="ctr"/>
                      <a:endParaRPr lang="pt-BR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tint val="40000"/>
                        <a:alpha val="5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R$ 60,00</a:t>
                      </a:r>
                    </a:p>
                  </a:txBody>
                  <a:tcPr anchor="ctr">
                    <a:solidFill>
                      <a:schemeClr val="accent2">
                        <a:tint val="40000"/>
                        <a:alpha val="52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1236979"/>
                  </a:ext>
                </a:extLst>
              </a:tr>
              <a:tr h="631807"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75%</a:t>
                      </a:r>
                    </a:p>
                  </a:txBody>
                  <a:tcPr anchor="ctr">
                    <a:solidFill>
                      <a:schemeClr val="accent2">
                        <a:tint val="20000"/>
                        <a:alpha val="5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R$ 100,00</a:t>
                      </a:r>
                    </a:p>
                    <a:p>
                      <a:pPr algn="ctr"/>
                      <a:endParaRPr lang="pt-BR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tint val="20000"/>
                        <a:alpha val="5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R$ 120,00</a:t>
                      </a:r>
                    </a:p>
                  </a:txBody>
                  <a:tcPr anchor="ctr">
                    <a:solidFill>
                      <a:schemeClr val="accent2">
                        <a:tint val="20000"/>
                        <a:alpha val="52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2455620"/>
                  </a:ext>
                </a:extLst>
              </a:tr>
              <a:tr h="596952"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Máximo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R$ 275,62</a:t>
                      </a:r>
                    </a:p>
                    <a:p>
                      <a:pPr algn="ctr"/>
                      <a:endParaRPr lang="pt-BR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R$ 315,00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811245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97419497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3138946C-1D0F-402F-AC16-1870B124B4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690" y="334771"/>
            <a:ext cx="11012620" cy="6448584"/>
          </a:xfrm>
          <a:prstGeom prst="rect">
            <a:avLst/>
          </a:prstGeom>
        </p:spPr>
      </p:pic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921F8DD9-C8E2-4063-957C-52A01228F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5AE1514C-5E56-4738-A1FF-4B1CFD2A3E36}" type="slidenum">
              <a:rPr lang="pt-BR" noProof="0" smtClean="0"/>
              <a:t>15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2526556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EA928525-A9D0-4DD3-9D87-C32349D4E9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solidFill>
                  <a:schemeClr val="accent2">
                    <a:lumMod val="50000"/>
                  </a:schemeClr>
                </a:solidFill>
              </a:rPr>
              <a:t>OS ARTESÃOS QUE TEM O ARTESANATO COMO ATIVIDADE PRINCIPAL GANHAM MAIS</a:t>
            </a:r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01AF8C81-7A8A-4775-8C0E-C9554699428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16663"/>
            <a:ext cx="2743200" cy="365125"/>
          </a:xfrm>
        </p:spPr>
        <p:txBody>
          <a:bodyPr/>
          <a:lstStyle/>
          <a:p>
            <a:pPr rtl="0"/>
            <a:fld id="{5AE1514C-5E56-4738-A1FF-4B1CFD2A3E36}" type="slidenum">
              <a:rPr lang="pt-BR" noProof="0" smtClean="0"/>
              <a:t>16</a:t>
            </a:fld>
            <a:endParaRPr lang="pt-BR" noProof="0"/>
          </a:p>
        </p:txBody>
      </p:sp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D6C0305F-33E5-4A09-A4AC-2B4543C3B5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0717510"/>
              </p:ext>
            </p:extLst>
          </p:nvPr>
        </p:nvGraphicFramePr>
        <p:xfrm>
          <a:off x="292644" y="1437423"/>
          <a:ext cx="9062850" cy="48792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537909">
                  <a:extLst>
                    <a:ext uri="{9D8B030D-6E8A-4147-A177-3AD203B41FA5}">
                      <a16:colId xmlns:a16="http://schemas.microsoft.com/office/drawing/2014/main" val="3592270561"/>
                    </a:ext>
                  </a:extLst>
                </a:gridCol>
                <a:gridCol w="2898657">
                  <a:extLst>
                    <a:ext uri="{9D8B030D-6E8A-4147-A177-3AD203B41FA5}">
                      <a16:colId xmlns:a16="http://schemas.microsoft.com/office/drawing/2014/main" val="3813107859"/>
                    </a:ext>
                  </a:extLst>
                </a:gridCol>
                <a:gridCol w="3626284">
                  <a:extLst>
                    <a:ext uri="{9D8B030D-6E8A-4147-A177-3AD203B41FA5}">
                      <a16:colId xmlns:a16="http://schemas.microsoft.com/office/drawing/2014/main" val="1582505016"/>
                    </a:ext>
                  </a:extLst>
                </a:gridCol>
              </a:tblGrid>
              <a:tr h="975848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Artesanato enquanto atividade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Categoria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Renda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8446165"/>
                  </a:ext>
                </a:extLst>
              </a:tr>
              <a:tr h="975848">
                <a:tc rowSpan="2"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Principal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tint val="40000"/>
                        <a:alpha val="5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Melhores Meses</a:t>
                      </a:r>
                    </a:p>
                    <a:p>
                      <a:pPr algn="l"/>
                      <a:endParaRPr lang="pt-BR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tint val="40000"/>
                        <a:alpha val="5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R$ 2150,70</a:t>
                      </a:r>
                    </a:p>
                  </a:txBody>
                  <a:tcPr anchor="ctr">
                    <a:solidFill>
                      <a:schemeClr val="accent2">
                        <a:tint val="40000"/>
                        <a:alpha val="52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0270114"/>
                  </a:ext>
                </a:extLst>
              </a:tr>
              <a:tr h="975848">
                <a:tc vMerge="1"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25%</a:t>
                      </a:r>
                    </a:p>
                  </a:txBody>
                  <a:tcPr anchor="ctr">
                    <a:solidFill>
                      <a:schemeClr val="accent2">
                        <a:tint val="20000"/>
                        <a:alpha val="5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Piores Meses</a:t>
                      </a:r>
                    </a:p>
                    <a:p>
                      <a:pPr algn="l"/>
                      <a:endParaRPr lang="pt-BR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tint val="20000"/>
                        <a:alpha val="5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R$ 745,73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tint val="20000"/>
                        <a:alpha val="52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4100972"/>
                  </a:ext>
                </a:extLst>
              </a:tr>
              <a:tr h="975848">
                <a:tc rowSpan="2"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Secundária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>
                        <a:tint val="40000"/>
                        <a:alpha val="5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Melhores Meses</a:t>
                      </a:r>
                    </a:p>
                    <a:p>
                      <a:pPr algn="l"/>
                      <a:endParaRPr lang="pt-BR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>
                        <a:tint val="40000"/>
                        <a:alpha val="5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R$ 1672,91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>
                        <a:tint val="40000"/>
                        <a:alpha val="52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1236979"/>
                  </a:ext>
                </a:extLst>
              </a:tr>
              <a:tr h="975848">
                <a:tc vMerge="1"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75%</a:t>
                      </a:r>
                    </a:p>
                  </a:txBody>
                  <a:tcPr anchor="ctr">
                    <a:solidFill>
                      <a:schemeClr val="accent2">
                        <a:tint val="20000"/>
                        <a:alpha val="5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Piores Meses</a:t>
                      </a:r>
                    </a:p>
                    <a:p>
                      <a:pPr algn="l"/>
                      <a:endParaRPr lang="pt-BR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tint val="20000"/>
                        <a:alpha val="5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R$ 576,55</a:t>
                      </a:r>
                    </a:p>
                  </a:txBody>
                  <a:tcPr anchor="ctr">
                    <a:solidFill>
                      <a:schemeClr val="accent2">
                        <a:tint val="20000"/>
                        <a:alpha val="52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2455620"/>
                  </a:ext>
                </a:extLst>
              </a:tr>
            </a:tbl>
          </a:graphicData>
        </a:graphic>
      </p:graphicFrame>
      <p:sp>
        <p:nvSpPr>
          <p:cNvPr id="6" name="CaixaDeTexto 5">
            <a:extLst>
              <a:ext uri="{FF2B5EF4-FFF2-40B4-BE49-F238E27FC236}">
                <a16:creationId xmlns:a16="http://schemas.microsoft.com/office/drawing/2014/main" id="{750BFBC1-EFB4-4905-B9D7-D352F58F9344}"/>
              </a:ext>
            </a:extLst>
          </p:cNvPr>
          <p:cNvSpPr txBox="1"/>
          <p:nvPr/>
        </p:nvSpPr>
        <p:spPr>
          <a:xfrm>
            <a:off x="9419253" y="3749233"/>
            <a:ext cx="2802293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300" b="1" dirty="0">
                <a:solidFill>
                  <a:schemeClr val="accent2">
                    <a:lumMod val="50000"/>
                  </a:schemeClr>
                </a:solidFill>
              </a:rPr>
              <a:t>SALÁRIO MÍNIMO</a:t>
            </a:r>
          </a:p>
          <a:p>
            <a:pPr algn="ctr"/>
            <a:r>
              <a:rPr lang="pt-BR" sz="2300" b="1" dirty="0">
                <a:solidFill>
                  <a:schemeClr val="accent2">
                    <a:lumMod val="50000"/>
                  </a:schemeClr>
                </a:solidFill>
              </a:rPr>
              <a:t>R$ 1212,00</a:t>
            </a:r>
          </a:p>
        </p:txBody>
      </p:sp>
    </p:spTree>
    <p:extLst>
      <p:ext uri="{BB962C8B-B14F-4D97-AF65-F5344CB8AC3E}">
        <p14:creationId xmlns:p14="http://schemas.microsoft.com/office/powerpoint/2010/main" val="3979479467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4B98B2E8-5DCB-4234-9226-A7BA4D8047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5AE1514C-5E56-4738-A1FF-4B1CFD2A3E36}" type="slidenum">
              <a:rPr lang="pt-BR" noProof="0" smtClean="0"/>
              <a:t>17</a:t>
            </a:fld>
            <a:endParaRPr lang="pt-BR" noProof="0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E75AC8BE-020B-4620-B761-CF8D7224C8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537" y="153133"/>
            <a:ext cx="10370925" cy="6528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2433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4B98B2E8-5DCB-4234-9226-A7BA4D8047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5AE1514C-5E56-4738-A1FF-4B1CFD2A3E36}" type="slidenum">
              <a:rPr lang="pt-BR" noProof="0" smtClean="0"/>
              <a:t>18</a:t>
            </a:fld>
            <a:endParaRPr lang="pt-BR" noProof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CFD7A004-59EB-4C8F-A0EB-0CE2D0281D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7877" y="113962"/>
            <a:ext cx="9856246" cy="663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2094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F11EC932-D152-4079-8DE9-790CCD711C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12" y="224761"/>
            <a:ext cx="11398345" cy="6408478"/>
          </a:xfrm>
          <a:prstGeom prst="rect">
            <a:avLst/>
          </a:prstGeom>
        </p:spPr>
      </p:pic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4B98B2E8-5DCB-4234-9226-A7BA4D8047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5AE1514C-5E56-4738-A1FF-4B1CFD2A3E36}" type="slidenum">
              <a:rPr lang="pt-BR" noProof="0" smtClean="0"/>
              <a:t>19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2901560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E6A1AC-67A0-434D-940F-06588691DA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solidFill>
                  <a:schemeClr val="accent5"/>
                </a:solidFill>
              </a:rPr>
              <a:t>SUMÁRIO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9A11F412-035E-4F7B-943F-00A9BA95BC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9613" y="1322624"/>
            <a:ext cx="12731225" cy="4641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297895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4B98B2E8-5DCB-4234-9226-A7BA4D8047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5AE1514C-5E56-4738-A1FF-4B1CFD2A3E36}" type="slidenum">
              <a:rPr lang="pt-BR" noProof="0" smtClean="0"/>
              <a:t>20</a:t>
            </a:fld>
            <a:endParaRPr lang="pt-BR" noProof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031FE1EF-E743-44F2-B3AF-AEDFE56C85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417" y="108411"/>
            <a:ext cx="9909166" cy="6641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5212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4B98B2E8-5DCB-4234-9226-A7BA4D8047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5AE1514C-5E56-4738-A1FF-4B1CFD2A3E36}" type="slidenum">
              <a:rPr lang="pt-BR" noProof="0" smtClean="0"/>
              <a:t>21</a:t>
            </a:fld>
            <a:endParaRPr lang="pt-BR" noProof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12F346E8-B121-403E-B4C6-67B865F1CF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0395" y="149290"/>
            <a:ext cx="9751210" cy="6559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3487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4B98B2E8-5DCB-4234-9226-A7BA4D8047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5AE1514C-5E56-4738-A1FF-4B1CFD2A3E36}" type="slidenum">
              <a:rPr lang="pt-BR" noProof="0" smtClean="0"/>
              <a:t>22</a:t>
            </a:fld>
            <a:endParaRPr lang="pt-BR" noProof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2797DC80-5C1B-475C-B271-8A37133D4F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7877" y="128255"/>
            <a:ext cx="9856246" cy="663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3893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Forma livre: Forma 170" descr="Grafo de estrutura de tópicos humanos">
            <a:extLst>
              <a:ext uri="{FF2B5EF4-FFF2-40B4-BE49-F238E27FC236}">
                <a16:creationId xmlns:a16="http://schemas.microsoft.com/office/drawing/2014/main" id="{3F8BB187-6D5F-4A8A-B528-FAB79545701A}"/>
              </a:ext>
            </a:extLst>
          </p:cNvPr>
          <p:cNvSpPr>
            <a:spLocks noChangeAspect="1"/>
          </p:cNvSpPr>
          <p:nvPr/>
        </p:nvSpPr>
        <p:spPr>
          <a:xfrm>
            <a:off x="4999084" y="1417259"/>
            <a:ext cx="1876062" cy="4169725"/>
          </a:xfrm>
          <a:custGeom>
            <a:avLst/>
            <a:gdLst>
              <a:gd name="connsiteX0" fmla="*/ 330610 w 1279418"/>
              <a:gd name="connsiteY0" fmla="*/ 630871 h 2843630"/>
              <a:gd name="connsiteX1" fmla="*/ 950643 w 1279418"/>
              <a:gd name="connsiteY1" fmla="*/ 630871 h 2843630"/>
              <a:gd name="connsiteX2" fmla="*/ 1115094 w 1279418"/>
              <a:gd name="connsiteY2" fmla="*/ 739877 h 2843630"/>
              <a:gd name="connsiteX3" fmla="*/ 1118085 w 1279418"/>
              <a:gd name="connsiteY3" fmla="*/ 754690 h 2843630"/>
              <a:gd name="connsiteX4" fmla="*/ 1127860 w 1279418"/>
              <a:gd name="connsiteY4" fmla="*/ 779369 h 2843630"/>
              <a:gd name="connsiteX5" fmla="*/ 1277697 w 1279418"/>
              <a:gd name="connsiteY5" fmla="*/ 1612696 h 2843630"/>
              <a:gd name="connsiteX6" fmla="*/ 1190578 w 1279418"/>
              <a:gd name="connsiteY6" fmla="*/ 1738012 h 2843630"/>
              <a:gd name="connsiteX7" fmla="*/ 1065262 w 1279418"/>
              <a:gd name="connsiteY7" fmla="*/ 1650893 h 2843630"/>
              <a:gd name="connsiteX8" fmla="*/ 946038 w 1279418"/>
              <a:gd name="connsiteY8" fmla="*/ 987825 h 2843630"/>
              <a:gd name="connsiteX9" fmla="*/ 942594 w 1279418"/>
              <a:gd name="connsiteY9" fmla="*/ 987825 h 2843630"/>
              <a:gd name="connsiteX10" fmla="*/ 942594 w 1279418"/>
              <a:gd name="connsiteY10" fmla="*/ 1501242 h 2843630"/>
              <a:gd name="connsiteX11" fmla="*/ 942594 w 1279418"/>
              <a:gd name="connsiteY11" fmla="*/ 1845442 h 2843630"/>
              <a:gd name="connsiteX12" fmla="*/ 942594 w 1279418"/>
              <a:gd name="connsiteY12" fmla="*/ 2722978 h 2843630"/>
              <a:gd name="connsiteX13" fmla="*/ 821942 w 1279418"/>
              <a:gd name="connsiteY13" fmla="*/ 2843630 h 2843630"/>
              <a:gd name="connsiteX14" fmla="*/ 816225 w 1279418"/>
              <a:gd name="connsiteY14" fmla="*/ 2843630 h 2843630"/>
              <a:gd name="connsiteX15" fmla="*/ 695573 w 1279418"/>
              <a:gd name="connsiteY15" fmla="*/ 2722978 h 2843630"/>
              <a:gd name="connsiteX16" fmla="*/ 695573 w 1279418"/>
              <a:gd name="connsiteY16" fmla="*/ 1845442 h 2843630"/>
              <a:gd name="connsiteX17" fmla="*/ 584764 w 1279418"/>
              <a:gd name="connsiteY17" fmla="*/ 1845442 h 2843630"/>
              <a:gd name="connsiteX18" fmla="*/ 584764 w 1279418"/>
              <a:gd name="connsiteY18" fmla="*/ 2722978 h 2843630"/>
              <a:gd name="connsiteX19" fmla="*/ 464112 w 1279418"/>
              <a:gd name="connsiteY19" fmla="*/ 2843630 h 2843630"/>
              <a:gd name="connsiteX20" fmla="*/ 458395 w 1279418"/>
              <a:gd name="connsiteY20" fmla="*/ 2843630 h 2843630"/>
              <a:gd name="connsiteX21" fmla="*/ 337743 w 1279418"/>
              <a:gd name="connsiteY21" fmla="*/ 2722978 h 2843630"/>
              <a:gd name="connsiteX22" fmla="*/ 337743 w 1279418"/>
              <a:gd name="connsiteY22" fmla="*/ 1845442 h 2843630"/>
              <a:gd name="connsiteX23" fmla="*/ 337743 w 1279418"/>
              <a:gd name="connsiteY23" fmla="*/ 1845442 h 2843630"/>
              <a:gd name="connsiteX24" fmla="*/ 337743 w 1279418"/>
              <a:gd name="connsiteY24" fmla="*/ 987825 h 2843630"/>
              <a:gd name="connsiteX25" fmla="*/ 333380 w 1279418"/>
              <a:gd name="connsiteY25" fmla="*/ 987825 h 2843630"/>
              <a:gd name="connsiteX26" fmla="*/ 214156 w 1279418"/>
              <a:gd name="connsiteY26" fmla="*/ 1650893 h 2843630"/>
              <a:gd name="connsiteX27" fmla="*/ 88840 w 1279418"/>
              <a:gd name="connsiteY27" fmla="*/ 1738012 h 2843630"/>
              <a:gd name="connsiteX28" fmla="*/ 1721 w 1279418"/>
              <a:gd name="connsiteY28" fmla="*/ 1612696 h 2843630"/>
              <a:gd name="connsiteX29" fmla="*/ 151558 w 1279418"/>
              <a:gd name="connsiteY29" fmla="*/ 779369 h 2843630"/>
              <a:gd name="connsiteX30" fmla="*/ 165076 w 1279418"/>
              <a:gd name="connsiteY30" fmla="*/ 745240 h 2843630"/>
              <a:gd name="connsiteX31" fmla="*/ 166159 w 1279418"/>
              <a:gd name="connsiteY31" fmla="*/ 739877 h 2843630"/>
              <a:gd name="connsiteX32" fmla="*/ 330610 w 1279418"/>
              <a:gd name="connsiteY32" fmla="*/ 630871 h 2843630"/>
              <a:gd name="connsiteX33" fmla="*/ 631229 w 1279418"/>
              <a:gd name="connsiteY33" fmla="*/ 0 h 2843630"/>
              <a:gd name="connsiteX34" fmla="*/ 930644 w 1279418"/>
              <a:gd name="connsiteY34" fmla="*/ 299414 h 2843630"/>
              <a:gd name="connsiteX35" fmla="*/ 631229 w 1279418"/>
              <a:gd name="connsiteY35" fmla="*/ 598828 h 2843630"/>
              <a:gd name="connsiteX36" fmla="*/ 331814 w 1279418"/>
              <a:gd name="connsiteY36" fmla="*/ 299414 h 2843630"/>
              <a:gd name="connsiteX37" fmla="*/ 631229 w 1279418"/>
              <a:gd name="connsiteY37" fmla="*/ 0 h 2843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279418" h="2843630">
                <a:moveTo>
                  <a:pt x="330610" y="630871"/>
                </a:moveTo>
                <a:lnTo>
                  <a:pt x="950643" y="630871"/>
                </a:lnTo>
                <a:cubicBezTo>
                  <a:pt x="1024571" y="630871"/>
                  <a:pt x="1088000" y="675819"/>
                  <a:pt x="1115094" y="739877"/>
                </a:cubicBezTo>
                <a:lnTo>
                  <a:pt x="1118085" y="754690"/>
                </a:lnTo>
                <a:lnTo>
                  <a:pt x="1127860" y="779369"/>
                </a:lnTo>
                <a:lnTo>
                  <a:pt x="1277697" y="1612696"/>
                </a:lnTo>
                <a:cubicBezTo>
                  <a:pt x="1288245" y="1671358"/>
                  <a:pt x="1249241" y="1727464"/>
                  <a:pt x="1190578" y="1738012"/>
                </a:cubicBezTo>
                <a:cubicBezTo>
                  <a:pt x="1131916" y="1748560"/>
                  <a:pt x="1075810" y="1709555"/>
                  <a:pt x="1065262" y="1650893"/>
                </a:cubicBezTo>
                <a:lnTo>
                  <a:pt x="946038" y="987825"/>
                </a:lnTo>
                <a:lnTo>
                  <a:pt x="942594" y="987825"/>
                </a:lnTo>
                <a:lnTo>
                  <a:pt x="942594" y="1501242"/>
                </a:lnTo>
                <a:lnTo>
                  <a:pt x="942594" y="1845442"/>
                </a:lnTo>
                <a:lnTo>
                  <a:pt x="942594" y="2722978"/>
                </a:lnTo>
                <a:cubicBezTo>
                  <a:pt x="942594" y="2789612"/>
                  <a:pt x="888576" y="2843630"/>
                  <a:pt x="821942" y="2843630"/>
                </a:cubicBezTo>
                <a:lnTo>
                  <a:pt x="816225" y="2843630"/>
                </a:lnTo>
                <a:cubicBezTo>
                  <a:pt x="749591" y="2843630"/>
                  <a:pt x="695573" y="2789612"/>
                  <a:pt x="695573" y="2722978"/>
                </a:cubicBezTo>
                <a:lnTo>
                  <a:pt x="695573" y="1845442"/>
                </a:lnTo>
                <a:lnTo>
                  <a:pt x="584764" y="1845442"/>
                </a:lnTo>
                <a:lnTo>
                  <a:pt x="584764" y="2722978"/>
                </a:lnTo>
                <a:cubicBezTo>
                  <a:pt x="584764" y="2789612"/>
                  <a:pt x="530746" y="2843630"/>
                  <a:pt x="464112" y="2843630"/>
                </a:cubicBezTo>
                <a:lnTo>
                  <a:pt x="458395" y="2843630"/>
                </a:lnTo>
                <a:cubicBezTo>
                  <a:pt x="391761" y="2843630"/>
                  <a:pt x="337743" y="2789612"/>
                  <a:pt x="337743" y="2722978"/>
                </a:cubicBezTo>
                <a:lnTo>
                  <a:pt x="337743" y="1845442"/>
                </a:lnTo>
                <a:lnTo>
                  <a:pt x="337743" y="1845442"/>
                </a:lnTo>
                <a:lnTo>
                  <a:pt x="337743" y="987825"/>
                </a:lnTo>
                <a:lnTo>
                  <a:pt x="333380" y="987825"/>
                </a:lnTo>
                <a:lnTo>
                  <a:pt x="214156" y="1650893"/>
                </a:lnTo>
                <a:cubicBezTo>
                  <a:pt x="203608" y="1709555"/>
                  <a:pt x="147502" y="1748560"/>
                  <a:pt x="88840" y="1738012"/>
                </a:cubicBezTo>
                <a:cubicBezTo>
                  <a:pt x="30177" y="1727464"/>
                  <a:pt x="-8827" y="1671358"/>
                  <a:pt x="1721" y="1612696"/>
                </a:cubicBezTo>
                <a:lnTo>
                  <a:pt x="151558" y="779369"/>
                </a:lnTo>
                <a:lnTo>
                  <a:pt x="165076" y="745240"/>
                </a:lnTo>
                <a:lnTo>
                  <a:pt x="166159" y="739877"/>
                </a:lnTo>
                <a:cubicBezTo>
                  <a:pt x="193253" y="675819"/>
                  <a:pt x="256682" y="630871"/>
                  <a:pt x="330610" y="630871"/>
                </a:cubicBezTo>
                <a:close/>
                <a:moveTo>
                  <a:pt x="631229" y="0"/>
                </a:moveTo>
                <a:cubicBezTo>
                  <a:pt x="796591" y="0"/>
                  <a:pt x="930644" y="134052"/>
                  <a:pt x="930644" y="299414"/>
                </a:cubicBezTo>
                <a:cubicBezTo>
                  <a:pt x="930644" y="464776"/>
                  <a:pt x="796591" y="598828"/>
                  <a:pt x="631229" y="598828"/>
                </a:cubicBezTo>
                <a:cubicBezTo>
                  <a:pt x="465867" y="598828"/>
                  <a:pt x="331814" y="464776"/>
                  <a:pt x="331814" y="299414"/>
                </a:cubicBezTo>
                <a:cubicBezTo>
                  <a:pt x="331814" y="134052"/>
                  <a:pt x="465867" y="0"/>
                  <a:pt x="631229" y="0"/>
                </a:cubicBezTo>
                <a:close/>
              </a:path>
            </a:pathLst>
          </a:custGeom>
          <a:solidFill>
            <a:schemeClr val="accent2">
              <a:lumMod val="50000"/>
            </a:schemeClr>
          </a:solidFill>
          <a:ln w="3175">
            <a:solidFill>
              <a:schemeClr val="tx1"/>
            </a:solidFill>
            <a:round/>
            <a:headEnd/>
            <a:tailEnd/>
          </a:ln>
        </p:spPr>
        <p:txBody>
          <a:bodyPr vert="horz" wrap="square" lIns="93252" tIns="46627" rIns="93252" bIns="46627" numCol="1" rtlCol="0" anchor="t" anchorCtr="0" compatLnSpc="1">
            <a:prstTxWarp prst="textNoShape">
              <a:avLst/>
            </a:prstTxWarp>
          </a:bodyPr>
          <a:lstStyle/>
          <a:p>
            <a:pPr defTabSz="932518" rtl="0"/>
            <a:endParaRPr lang="pt-BR" sz="1938" dirty="0">
              <a:solidFill>
                <a:prstClr val="black"/>
              </a:solidFill>
            </a:endParaRPr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12038"/>
          </a:xfrm>
        </p:spPr>
        <p:txBody>
          <a:bodyPr rtlCol="0"/>
          <a:lstStyle/>
          <a:p>
            <a:pPr rtl="0"/>
            <a:r>
              <a:rPr lang="pt-BR" sz="2800" dirty="0">
                <a:solidFill>
                  <a:schemeClr val="accent2">
                    <a:lumMod val="50000"/>
                  </a:schemeClr>
                </a:solidFill>
              </a:rPr>
              <a:t>Quem é o consumidor local do 33º Salão de Artesanato – João Pessoa</a:t>
            </a:r>
          </a:p>
        </p:txBody>
      </p:sp>
      <p:sp>
        <p:nvSpPr>
          <p:cNvPr id="2" name="Espaço Reservado para o Número do Slide 1"/>
          <p:cNvSpPr>
            <a:spLocks noGrp="1"/>
          </p:cNvSpPr>
          <p:nvPr>
            <p:ph type="sldNum" sz="quarter" idx="4294967295"/>
          </p:nvPr>
        </p:nvSpPr>
        <p:spPr>
          <a:xfrm>
            <a:off x="9448800" y="6316663"/>
            <a:ext cx="2743200" cy="365125"/>
          </a:xfrm>
        </p:spPr>
        <p:txBody>
          <a:bodyPr rtlCol="0"/>
          <a:lstStyle/>
          <a:p>
            <a:pPr rtl="0"/>
            <a:fld id="{5AE1514C-5E56-4738-A1FF-4B1CFD2A3E36}" type="slidenum">
              <a:rPr lang="pt-BR" smtClean="0"/>
              <a:pPr rtl="0"/>
              <a:t>23</a:t>
            </a:fld>
            <a:endParaRPr lang="pt-BR"/>
          </a:p>
        </p:txBody>
      </p:sp>
      <p:sp>
        <p:nvSpPr>
          <p:cNvPr id="146" name="Caixa de texto 1">
            <a:extLst>
              <a:ext uri="{FF2B5EF4-FFF2-40B4-BE49-F238E27FC236}">
                <a16:creationId xmlns:a16="http://schemas.microsoft.com/office/drawing/2014/main" id="{65495245-A42E-43B6-A3DF-387978901B80}"/>
              </a:ext>
            </a:extLst>
          </p:cNvPr>
          <p:cNvSpPr txBox="1"/>
          <p:nvPr/>
        </p:nvSpPr>
        <p:spPr>
          <a:xfrm>
            <a:off x="261784" y="1583499"/>
            <a:ext cx="289248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r>
              <a:rPr lang="pt-BR" sz="2000" b="1" dirty="0">
                <a:solidFill>
                  <a:schemeClr val="accent2">
                    <a:lumMod val="50000"/>
                  </a:schemeClr>
                </a:solidFill>
              </a:rPr>
              <a:t>Vivem com a família ou companheiro(a)</a:t>
            </a:r>
          </a:p>
        </p:txBody>
      </p:sp>
      <p:sp>
        <p:nvSpPr>
          <p:cNvPr id="148" name="Caixa de texto 1">
            <a:extLst>
              <a:ext uri="{FF2B5EF4-FFF2-40B4-BE49-F238E27FC236}">
                <a16:creationId xmlns:a16="http://schemas.microsoft.com/office/drawing/2014/main" id="{2A99EB8D-D709-4700-BA4F-5C22020E1A5A}"/>
              </a:ext>
            </a:extLst>
          </p:cNvPr>
          <p:cNvSpPr txBox="1"/>
          <p:nvPr/>
        </p:nvSpPr>
        <p:spPr>
          <a:xfrm>
            <a:off x="226218" y="3331128"/>
            <a:ext cx="19566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pt-BR" sz="2000" b="1" dirty="0">
                <a:solidFill>
                  <a:schemeClr val="accent2">
                    <a:lumMod val="50000"/>
                  </a:schemeClr>
                </a:solidFill>
              </a:rPr>
              <a:t>São da Paraíba</a:t>
            </a:r>
          </a:p>
        </p:txBody>
      </p:sp>
      <p:sp>
        <p:nvSpPr>
          <p:cNvPr id="149" name="Caixa de texto 1">
            <a:extLst>
              <a:ext uri="{FF2B5EF4-FFF2-40B4-BE49-F238E27FC236}">
                <a16:creationId xmlns:a16="http://schemas.microsoft.com/office/drawing/2014/main" id="{1CB2045F-FE4E-40EC-814A-EAF2DCD74A3D}"/>
              </a:ext>
            </a:extLst>
          </p:cNvPr>
          <p:cNvSpPr txBox="1"/>
          <p:nvPr/>
        </p:nvSpPr>
        <p:spPr>
          <a:xfrm>
            <a:off x="181675" y="4825632"/>
            <a:ext cx="231024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pt-BR" sz="2000" b="1" dirty="0">
                <a:solidFill>
                  <a:schemeClr val="accent2">
                    <a:lumMod val="50000"/>
                  </a:schemeClr>
                </a:solidFill>
              </a:rPr>
              <a:t>Encontram o que </a:t>
            </a:r>
          </a:p>
          <a:p>
            <a:pPr rtl="0"/>
            <a:r>
              <a:rPr lang="pt-BR" sz="2000" b="1" dirty="0">
                <a:solidFill>
                  <a:schemeClr val="accent2">
                    <a:lumMod val="50000"/>
                  </a:schemeClr>
                </a:solidFill>
              </a:rPr>
              <a:t>queriam</a:t>
            </a:r>
          </a:p>
        </p:txBody>
      </p:sp>
      <p:sp>
        <p:nvSpPr>
          <p:cNvPr id="150" name="Caixa de texto 1">
            <a:extLst>
              <a:ext uri="{FF2B5EF4-FFF2-40B4-BE49-F238E27FC236}">
                <a16:creationId xmlns:a16="http://schemas.microsoft.com/office/drawing/2014/main" id="{D8B2C055-3F63-4B15-91B9-5A9369DEFBEA}"/>
              </a:ext>
            </a:extLst>
          </p:cNvPr>
          <p:cNvSpPr txBox="1"/>
          <p:nvPr/>
        </p:nvSpPr>
        <p:spPr>
          <a:xfrm>
            <a:off x="8842207" y="1583499"/>
            <a:ext cx="276556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pt-BR" sz="2000" b="1" dirty="0">
                <a:solidFill>
                  <a:schemeClr val="accent2">
                    <a:lumMod val="50000"/>
                  </a:schemeClr>
                </a:solidFill>
              </a:rPr>
              <a:t>Preferem Artesanato </a:t>
            </a:r>
          </a:p>
          <a:p>
            <a:pPr rtl="0"/>
            <a:r>
              <a:rPr lang="pt-BR" sz="2000" b="1" dirty="0">
                <a:solidFill>
                  <a:schemeClr val="accent2">
                    <a:lumMod val="50000"/>
                  </a:schemeClr>
                </a:solidFill>
              </a:rPr>
              <a:t>Tradicional</a:t>
            </a:r>
          </a:p>
        </p:txBody>
      </p:sp>
      <p:sp>
        <p:nvSpPr>
          <p:cNvPr id="151" name="Caixa de texto 1">
            <a:extLst>
              <a:ext uri="{FF2B5EF4-FFF2-40B4-BE49-F238E27FC236}">
                <a16:creationId xmlns:a16="http://schemas.microsoft.com/office/drawing/2014/main" id="{8E276BBC-900E-4B1F-8159-4F8B888BF4B7}"/>
              </a:ext>
            </a:extLst>
          </p:cNvPr>
          <p:cNvSpPr txBox="1"/>
          <p:nvPr/>
        </p:nvSpPr>
        <p:spPr>
          <a:xfrm>
            <a:off x="8826465" y="4825632"/>
            <a:ext cx="291092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pt-BR" sz="2000" b="1" dirty="0">
                <a:solidFill>
                  <a:schemeClr val="accent2">
                    <a:lumMod val="50000"/>
                  </a:schemeClr>
                </a:solidFill>
              </a:rPr>
              <a:t>Escolheram o produto </a:t>
            </a:r>
          </a:p>
          <a:p>
            <a:pPr rtl="0"/>
            <a:r>
              <a:rPr lang="pt-BR" sz="2000" b="1" dirty="0">
                <a:solidFill>
                  <a:schemeClr val="accent2">
                    <a:lumMod val="50000"/>
                  </a:schemeClr>
                </a:solidFill>
              </a:rPr>
              <a:t>pela Beleza</a:t>
            </a:r>
          </a:p>
        </p:txBody>
      </p:sp>
      <p:sp>
        <p:nvSpPr>
          <p:cNvPr id="152" name="Caixa de texto 1">
            <a:extLst>
              <a:ext uri="{FF2B5EF4-FFF2-40B4-BE49-F238E27FC236}">
                <a16:creationId xmlns:a16="http://schemas.microsoft.com/office/drawing/2014/main" id="{1EE784A2-5086-4DAA-877A-3D05721CF68C}"/>
              </a:ext>
            </a:extLst>
          </p:cNvPr>
          <p:cNvSpPr txBox="1"/>
          <p:nvPr/>
        </p:nvSpPr>
        <p:spPr>
          <a:xfrm>
            <a:off x="8842207" y="3206316"/>
            <a:ext cx="290989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pt-BR" sz="2000" b="1" dirty="0">
                <a:solidFill>
                  <a:schemeClr val="accent2">
                    <a:lumMod val="50000"/>
                  </a:schemeClr>
                </a:solidFill>
              </a:rPr>
              <a:t>Preferem itens de Uso </a:t>
            </a:r>
          </a:p>
          <a:p>
            <a:pPr rtl="0"/>
            <a:r>
              <a:rPr lang="pt-BR" sz="2000" b="1" dirty="0">
                <a:solidFill>
                  <a:schemeClr val="accent2">
                    <a:lumMod val="50000"/>
                  </a:schemeClr>
                </a:solidFill>
              </a:rPr>
              <a:t>Pessoal ou Decoração</a:t>
            </a:r>
          </a:p>
        </p:txBody>
      </p:sp>
      <p:sp>
        <p:nvSpPr>
          <p:cNvPr id="153" name="Caixa de texto 1">
            <a:extLst>
              <a:ext uri="{FF2B5EF4-FFF2-40B4-BE49-F238E27FC236}">
                <a16:creationId xmlns:a16="http://schemas.microsoft.com/office/drawing/2014/main" id="{ED253C30-8919-4C35-8E82-FC2E31C7A99E}"/>
              </a:ext>
            </a:extLst>
          </p:cNvPr>
          <p:cNvSpPr txBox="1"/>
          <p:nvPr/>
        </p:nvSpPr>
        <p:spPr>
          <a:xfrm>
            <a:off x="565228" y="6114522"/>
            <a:ext cx="52081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r>
              <a:rPr lang="pt-BR" sz="2400" b="1" dirty="0">
                <a:solidFill>
                  <a:schemeClr val="accent2">
                    <a:lumMod val="50000"/>
                  </a:schemeClr>
                </a:solidFill>
              </a:rPr>
              <a:t>Moram a 10  anos em João Pessoa</a:t>
            </a:r>
          </a:p>
        </p:txBody>
      </p:sp>
      <p:sp>
        <p:nvSpPr>
          <p:cNvPr id="155" name="Caixa de texto 1">
            <a:extLst>
              <a:ext uri="{FF2B5EF4-FFF2-40B4-BE49-F238E27FC236}">
                <a16:creationId xmlns:a16="http://schemas.microsoft.com/office/drawing/2014/main" id="{A31E3AD9-6DBF-4CDE-8898-30B10F61DC9B}"/>
              </a:ext>
            </a:extLst>
          </p:cNvPr>
          <p:cNvSpPr txBox="1"/>
          <p:nvPr/>
        </p:nvSpPr>
        <p:spPr>
          <a:xfrm>
            <a:off x="6184396" y="6113837"/>
            <a:ext cx="503366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pt-BR" sz="2400" b="1" dirty="0">
                <a:solidFill>
                  <a:schemeClr val="accent2">
                    <a:lumMod val="50000"/>
                  </a:schemeClr>
                </a:solidFill>
              </a:rPr>
              <a:t>Gastaram em média R$ 111,00 </a:t>
            </a:r>
            <a:r>
              <a:rPr lang="pt-BR" sz="2000" b="1" dirty="0">
                <a:solidFill>
                  <a:schemeClr val="accent2">
                    <a:lumMod val="50000"/>
                  </a:schemeClr>
                </a:solidFill>
              </a:rPr>
              <a:t>(U$ 21, 00)</a:t>
            </a:r>
            <a:endParaRPr lang="pt-BR" sz="2400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grpSp>
        <p:nvGrpSpPr>
          <p:cNvPr id="38" name="Gráfico de Porcentagem" descr="Gráfico de porcentagem&#10;">
            <a:extLst>
              <a:ext uri="{FF2B5EF4-FFF2-40B4-BE49-F238E27FC236}">
                <a16:creationId xmlns:a16="http://schemas.microsoft.com/office/drawing/2014/main" id="{7A39B0C5-E497-4A49-A181-CC2B81242424}"/>
              </a:ext>
            </a:extLst>
          </p:cNvPr>
          <p:cNvGrpSpPr/>
          <p:nvPr/>
        </p:nvGrpSpPr>
        <p:grpSpPr>
          <a:xfrm>
            <a:off x="7064328" y="2737273"/>
            <a:ext cx="1645920" cy="1645973"/>
            <a:chOff x="4545251" y="1222905"/>
            <a:chExt cx="1645920" cy="1645973"/>
          </a:xfrm>
        </p:grpSpPr>
        <p:sp>
          <p:nvSpPr>
            <p:cNvPr id="39" name="Oval Externa">
              <a:extLst>
                <a:ext uri="{FF2B5EF4-FFF2-40B4-BE49-F238E27FC236}">
                  <a16:creationId xmlns:a16="http://schemas.microsoft.com/office/drawing/2014/main" id="{D0A37FEF-DCBD-4CA9-A11C-86788728272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46290" y="1323168"/>
              <a:ext cx="1447527" cy="1447527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 w="9525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2400" b="1" i="0" u="none" strike="noStrike" kern="0" cap="none" spc="0" normalizeH="0" baseline="0">
                <a:ln>
                  <a:noFill/>
                </a:ln>
                <a:solidFill>
                  <a:srgbClr val="76B141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0" name="pontos / linha">
              <a:extLst>
                <a:ext uri="{FF2B5EF4-FFF2-40B4-BE49-F238E27FC236}">
                  <a16:creationId xmlns:a16="http://schemas.microsoft.com/office/drawing/2014/main" id="{5493985E-C79C-4BDF-8061-66F48BD60B2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783558" y="1460436"/>
              <a:ext cx="1172990" cy="1172990"/>
            </a:xfrm>
            <a:prstGeom prst="ellipse">
              <a:avLst/>
            </a:prstGeom>
            <a:noFill/>
            <a:ln w="40005" cap="rnd" cmpd="sng" algn="ctr">
              <a:solidFill>
                <a:schemeClr val="bg1"/>
              </a:solidFill>
              <a:prstDash val="sysDot"/>
            </a:ln>
            <a:effectLst/>
          </p:spPr>
          <p:txBody>
            <a:bodyPr rtlCol="0" anchor="ctr"/>
            <a:lstStyle/>
            <a:p>
              <a:pPr algn="ctr" defTabSz="457200" rtl="0"/>
              <a:endParaRPr lang="pt-BR" kern="0">
                <a:solidFill>
                  <a:prstClr val="white"/>
                </a:solidFill>
                <a:latin typeface="Calibri"/>
              </a:endParaRPr>
            </a:p>
          </p:txBody>
        </p:sp>
        <p:graphicFrame>
          <p:nvGraphicFramePr>
            <p:cNvPr id="41" name="Gráfico do Excel">
              <a:extLst>
                <a:ext uri="{FF2B5EF4-FFF2-40B4-BE49-F238E27FC236}">
                  <a16:creationId xmlns:a16="http://schemas.microsoft.com/office/drawing/2014/main" id="{439B84E7-27B6-4316-8286-76849C872A14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140030924"/>
                </p:ext>
              </p:extLst>
            </p:nvPr>
          </p:nvGraphicFramePr>
          <p:xfrm>
            <a:off x="4545251" y="1222905"/>
            <a:ext cx="1645920" cy="164597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</p:grpSp>
      <p:grpSp>
        <p:nvGrpSpPr>
          <p:cNvPr id="48" name="Gráfico de Porcentagem" descr="Gráfico de porcentagem&#10;">
            <a:extLst>
              <a:ext uri="{FF2B5EF4-FFF2-40B4-BE49-F238E27FC236}">
                <a16:creationId xmlns:a16="http://schemas.microsoft.com/office/drawing/2014/main" id="{A690C3E6-CAB9-464D-845F-C6738B82300B}"/>
              </a:ext>
            </a:extLst>
          </p:cNvPr>
          <p:cNvGrpSpPr/>
          <p:nvPr/>
        </p:nvGrpSpPr>
        <p:grpSpPr>
          <a:xfrm>
            <a:off x="3169291" y="2708197"/>
            <a:ext cx="1645920" cy="1645973"/>
            <a:chOff x="4545251" y="1222905"/>
            <a:chExt cx="1645920" cy="1645973"/>
          </a:xfrm>
        </p:grpSpPr>
        <p:sp>
          <p:nvSpPr>
            <p:cNvPr id="49" name="Oval Externa">
              <a:extLst>
                <a:ext uri="{FF2B5EF4-FFF2-40B4-BE49-F238E27FC236}">
                  <a16:creationId xmlns:a16="http://schemas.microsoft.com/office/drawing/2014/main" id="{AA54A004-9EF3-4999-9543-8D5A7F0431E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46290" y="1323168"/>
              <a:ext cx="1447527" cy="1447527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 w="9525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2400" b="1" i="0" u="none" strike="noStrike" kern="0" cap="none" spc="0" normalizeH="0" baseline="0">
                <a:ln>
                  <a:noFill/>
                </a:ln>
                <a:solidFill>
                  <a:srgbClr val="76B141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0" name="pontos / linha">
              <a:extLst>
                <a:ext uri="{FF2B5EF4-FFF2-40B4-BE49-F238E27FC236}">
                  <a16:creationId xmlns:a16="http://schemas.microsoft.com/office/drawing/2014/main" id="{1EF48CB5-077A-43EB-B492-CD0F311ED97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783558" y="1460436"/>
              <a:ext cx="1172990" cy="1172990"/>
            </a:xfrm>
            <a:prstGeom prst="ellipse">
              <a:avLst/>
            </a:prstGeom>
            <a:noFill/>
            <a:ln w="40005" cap="rnd" cmpd="sng" algn="ctr">
              <a:solidFill>
                <a:schemeClr val="bg1"/>
              </a:solidFill>
              <a:prstDash val="sysDot"/>
            </a:ln>
            <a:effectLst/>
          </p:spPr>
          <p:txBody>
            <a:bodyPr rtlCol="0" anchor="ctr"/>
            <a:lstStyle/>
            <a:p>
              <a:pPr algn="ctr" defTabSz="457200" rtl="0"/>
              <a:endParaRPr lang="pt-BR" kern="0">
                <a:solidFill>
                  <a:prstClr val="white"/>
                </a:solidFill>
                <a:latin typeface="Calibri"/>
              </a:endParaRPr>
            </a:p>
          </p:txBody>
        </p:sp>
        <p:graphicFrame>
          <p:nvGraphicFramePr>
            <p:cNvPr id="51" name="Gráfico do Excel">
              <a:extLst>
                <a:ext uri="{FF2B5EF4-FFF2-40B4-BE49-F238E27FC236}">
                  <a16:creationId xmlns:a16="http://schemas.microsoft.com/office/drawing/2014/main" id="{A515B533-140D-4E63-95A8-009B88C8D2D1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78648043"/>
                </p:ext>
              </p:extLst>
            </p:nvPr>
          </p:nvGraphicFramePr>
          <p:xfrm>
            <a:off x="4545251" y="1222905"/>
            <a:ext cx="1645920" cy="164597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</p:grpSp>
      <p:grpSp>
        <p:nvGrpSpPr>
          <p:cNvPr id="52" name="Gráfico de Porcentagem" descr="Gráfico de porcentagem&#10;">
            <a:extLst>
              <a:ext uri="{FF2B5EF4-FFF2-40B4-BE49-F238E27FC236}">
                <a16:creationId xmlns:a16="http://schemas.microsoft.com/office/drawing/2014/main" id="{BB9DFAAC-8F93-48BD-96C1-92C9A8899198}"/>
              </a:ext>
            </a:extLst>
          </p:cNvPr>
          <p:cNvGrpSpPr/>
          <p:nvPr/>
        </p:nvGrpSpPr>
        <p:grpSpPr>
          <a:xfrm>
            <a:off x="3153211" y="1112355"/>
            <a:ext cx="1645920" cy="1645973"/>
            <a:chOff x="4545251" y="1222905"/>
            <a:chExt cx="1645920" cy="1645973"/>
          </a:xfrm>
        </p:grpSpPr>
        <p:sp>
          <p:nvSpPr>
            <p:cNvPr id="53" name="Oval Externa">
              <a:extLst>
                <a:ext uri="{FF2B5EF4-FFF2-40B4-BE49-F238E27FC236}">
                  <a16:creationId xmlns:a16="http://schemas.microsoft.com/office/drawing/2014/main" id="{7302D58A-D8D1-4453-B5BD-EE9607437A8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46290" y="1323168"/>
              <a:ext cx="1447527" cy="1447527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 w="9525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2400" b="1" i="0" u="none" strike="noStrike" kern="0" cap="none" spc="0" normalizeH="0" baseline="0">
                <a:ln>
                  <a:noFill/>
                </a:ln>
                <a:solidFill>
                  <a:srgbClr val="76B141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4" name="pontos / linha">
              <a:extLst>
                <a:ext uri="{FF2B5EF4-FFF2-40B4-BE49-F238E27FC236}">
                  <a16:creationId xmlns:a16="http://schemas.microsoft.com/office/drawing/2014/main" id="{25C303CE-4E94-43AF-A82D-8E4F76B0F71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783558" y="1460436"/>
              <a:ext cx="1172990" cy="1172990"/>
            </a:xfrm>
            <a:prstGeom prst="ellipse">
              <a:avLst/>
            </a:prstGeom>
            <a:noFill/>
            <a:ln w="40005" cap="rnd" cmpd="sng" algn="ctr">
              <a:solidFill>
                <a:schemeClr val="bg1"/>
              </a:solidFill>
              <a:prstDash val="sysDot"/>
            </a:ln>
            <a:effectLst/>
          </p:spPr>
          <p:txBody>
            <a:bodyPr rtlCol="0" anchor="ctr"/>
            <a:lstStyle/>
            <a:p>
              <a:pPr algn="ctr" defTabSz="457200" rtl="0"/>
              <a:endParaRPr lang="pt-BR" kern="0">
                <a:solidFill>
                  <a:prstClr val="white"/>
                </a:solidFill>
                <a:latin typeface="Calibri"/>
              </a:endParaRPr>
            </a:p>
          </p:txBody>
        </p:sp>
        <p:graphicFrame>
          <p:nvGraphicFramePr>
            <p:cNvPr id="55" name="Gráfico do Excel">
              <a:extLst>
                <a:ext uri="{FF2B5EF4-FFF2-40B4-BE49-F238E27FC236}">
                  <a16:creationId xmlns:a16="http://schemas.microsoft.com/office/drawing/2014/main" id="{0F0FBE43-0A80-43D2-A347-19F4D129049A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448395722"/>
                </p:ext>
              </p:extLst>
            </p:nvPr>
          </p:nvGraphicFramePr>
          <p:xfrm>
            <a:off x="4545251" y="1222905"/>
            <a:ext cx="1645920" cy="164597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</p:grpSp>
      <p:grpSp>
        <p:nvGrpSpPr>
          <p:cNvPr id="60" name="Gráfico de Porcentagem" descr="Gráfico de porcentagem&#10;">
            <a:extLst>
              <a:ext uri="{FF2B5EF4-FFF2-40B4-BE49-F238E27FC236}">
                <a16:creationId xmlns:a16="http://schemas.microsoft.com/office/drawing/2014/main" id="{6F130451-9095-401D-A3AD-1CCD005A5504}"/>
              </a:ext>
            </a:extLst>
          </p:cNvPr>
          <p:cNvGrpSpPr/>
          <p:nvPr/>
        </p:nvGrpSpPr>
        <p:grpSpPr>
          <a:xfrm>
            <a:off x="3162140" y="4353029"/>
            <a:ext cx="1645920" cy="1645973"/>
            <a:chOff x="4545251" y="1222905"/>
            <a:chExt cx="1645920" cy="1645973"/>
          </a:xfrm>
        </p:grpSpPr>
        <p:sp>
          <p:nvSpPr>
            <p:cNvPr id="61" name="Oval Externa">
              <a:extLst>
                <a:ext uri="{FF2B5EF4-FFF2-40B4-BE49-F238E27FC236}">
                  <a16:creationId xmlns:a16="http://schemas.microsoft.com/office/drawing/2014/main" id="{D4EAAA47-08AA-4F0D-A02A-DAF03545F1F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46290" y="1323168"/>
              <a:ext cx="1447527" cy="1447527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 w="9525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2400" b="1" i="0" u="none" strike="noStrike" kern="0" cap="none" spc="0" normalizeH="0" baseline="0">
                <a:ln>
                  <a:noFill/>
                </a:ln>
                <a:solidFill>
                  <a:srgbClr val="76B141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2" name="pontos / linha">
              <a:extLst>
                <a:ext uri="{FF2B5EF4-FFF2-40B4-BE49-F238E27FC236}">
                  <a16:creationId xmlns:a16="http://schemas.microsoft.com/office/drawing/2014/main" id="{4EF0DC71-C895-4C62-9920-ED6AE2D5CFE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783558" y="1460436"/>
              <a:ext cx="1172990" cy="1172990"/>
            </a:xfrm>
            <a:prstGeom prst="ellipse">
              <a:avLst/>
            </a:prstGeom>
            <a:noFill/>
            <a:ln w="40005" cap="rnd" cmpd="sng" algn="ctr">
              <a:solidFill>
                <a:schemeClr val="bg1"/>
              </a:solidFill>
              <a:prstDash val="sysDot"/>
            </a:ln>
            <a:effectLst/>
          </p:spPr>
          <p:txBody>
            <a:bodyPr rtlCol="0" anchor="ctr"/>
            <a:lstStyle/>
            <a:p>
              <a:pPr algn="ctr" defTabSz="457200" rtl="0"/>
              <a:endParaRPr lang="pt-BR" kern="0">
                <a:solidFill>
                  <a:prstClr val="white"/>
                </a:solidFill>
                <a:latin typeface="Calibri"/>
              </a:endParaRPr>
            </a:p>
          </p:txBody>
        </p:sp>
        <p:graphicFrame>
          <p:nvGraphicFramePr>
            <p:cNvPr id="67" name="Gráfico do Excel">
              <a:extLst>
                <a:ext uri="{FF2B5EF4-FFF2-40B4-BE49-F238E27FC236}">
                  <a16:creationId xmlns:a16="http://schemas.microsoft.com/office/drawing/2014/main" id="{E6C43AAA-28C7-4CA3-AFA2-8E61E29DB89A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219054522"/>
                </p:ext>
              </p:extLst>
            </p:nvPr>
          </p:nvGraphicFramePr>
          <p:xfrm>
            <a:off x="4545251" y="1222905"/>
            <a:ext cx="1645920" cy="164597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6"/>
            </a:graphicData>
          </a:graphic>
        </p:graphicFrame>
      </p:grpSp>
      <p:grpSp>
        <p:nvGrpSpPr>
          <p:cNvPr id="72" name="Gráfico de Porcentagem" descr="Gráfico de porcentagem&#10;">
            <a:extLst>
              <a:ext uri="{FF2B5EF4-FFF2-40B4-BE49-F238E27FC236}">
                <a16:creationId xmlns:a16="http://schemas.microsoft.com/office/drawing/2014/main" id="{4E6BE6C1-3343-42BF-9D61-CD620B083030}"/>
              </a:ext>
            </a:extLst>
          </p:cNvPr>
          <p:cNvGrpSpPr/>
          <p:nvPr/>
        </p:nvGrpSpPr>
        <p:grpSpPr>
          <a:xfrm>
            <a:off x="7059019" y="1116201"/>
            <a:ext cx="1645920" cy="1645973"/>
            <a:chOff x="4545251" y="1222905"/>
            <a:chExt cx="1645920" cy="1645973"/>
          </a:xfrm>
        </p:grpSpPr>
        <p:sp>
          <p:nvSpPr>
            <p:cNvPr id="73" name="Oval Externa">
              <a:extLst>
                <a:ext uri="{FF2B5EF4-FFF2-40B4-BE49-F238E27FC236}">
                  <a16:creationId xmlns:a16="http://schemas.microsoft.com/office/drawing/2014/main" id="{9103318B-0127-472A-9A46-E538F66AF17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46290" y="1323168"/>
              <a:ext cx="1447527" cy="1447527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 w="9525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2400" b="1" i="0" u="none" strike="noStrike" kern="0" cap="none" spc="0" normalizeH="0" baseline="0">
                <a:ln>
                  <a:noFill/>
                </a:ln>
                <a:solidFill>
                  <a:srgbClr val="76B141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4" name="pontos / linha">
              <a:extLst>
                <a:ext uri="{FF2B5EF4-FFF2-40B4-BE49-F238E27FC236}">
                  <a16:creationId xmlns:a16="http://schemas.microsoft.com/office/drawing/2014/main" id="{DE415B44-FDC6-450A-AF36-BBBDEDD753C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783558" y="1460436"/>
              <a:ext cx="1172990" cy="1172990"/>
            </a:xfrm>
            <a:prstGeom prst="ellipse">
              <a:avLst/>
            </a:prstGeom>
            <a:noFill/>
            <a:ln w="40005" cap="rnd" cmpd="sng" algn="ctr">
              <a:solidFill>
                <a:schemeClr val="bg1"/>
              </a:solidFill>
              <a:prstDash val="sysDot"/>
            </a:ln>
            <a:effectLst/>
          </p:spPr>
          <p:txBody>
            <a:bodyPr rtlCol="0" anchor="ctr"/>
            <a:lstStyle/>
            <a:p>
              <a:pPr algn="ctr" defTabSz="457200" rtl="0"/>
              <a:endParaRPr lang="pt-BR" kern="0">
                <a:solidFill>
                  <a:prstClr val="white"/>
                </a:solidFill>
                <a:latin typeface="Calibri"/>
              </a:endParaRPr>
            </a:p>
          </p:txBody>
        </p:sp>
        <p:graphicFrame>
          <p:nvGraphicFramePr>
            <p:cNvPr id="75" name="Gráfico do Excel">
              <a:extLst>
                <a:ext uri="{FF2B5EF4-FFF2-40B4-BE49-F238E27FC236}">
                  <a16:creationId xmlns:a16="http://schemas.microsoft.com/office/drawing/2014/main" id="{E68D8A91-85A5-48F3-B86E-BA6A1A756EDB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927321089"/>
                </p:ext>
              </p:extLst>
            </p:nvPr>
          </p:nvGraphicFramePr>
          <p:xfrm>
            <a:off x="4545251" y="1222905"/>
            <a:ext cx="1645920" cy="164597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7"/>
            </a:graphicData>
          </a:graphic>
        </p:graphicFrame>
      </p:grpSp>
      <p:grpSp>
        <p:nvGrpSpPr>
          <p:cNvPr id="76" name="Gráfico de Porcentagem" descr="Gráfico de porcentagem&#10;">
            <a:extLst>
              <a:ext uri="{FF2B5EF4-FFF2-40B4-BE49-F238E27FC236}">
                <a16:creationId xmlns:a16="http://schemas.microsoft.com/office/drawing/2014/main" id="{C1FC256B-7584-4293-A6B7-75934198346B}"/>
              </a:ext>
            </a:extLst>
          </p:cNvPr>
          <p:cNvGrpSpPr/>
          <p:nvPr/>
        </p:nvGrpSpPr>
        <p:grpSpPr>
          <a:xfrm>
            <a:off x="7059019" y="4351982"/>
            <a:ext cx="1645920" cy="1645973"/>
            <a:chOff x="4545251" y="1222905"/>
            <a:chExt cx="1645920" cy="1645973"/>
          </a:xfrm>
        </p:grpSpPr>
        <p:sp>
          <p:nvSpPr>
            <p:cNvPr id="81" name="Oval Externa">
              <a:extLst>
                <a:ext uri="{FF2B5EF4-FFF2-40B4-BE49-F238E27FC236}">
                  <a16:creationId xmlns:a16="http://schemas.microsoft.com/office/drawing/2014/main" id="{920328E5-6652-48BF-A8EC-5F2F0654AA2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46290" y="1323168"/>
              <a:ext cx="1447527" cy="1447527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 w="9525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2400" b="1" i="0" u="none" strike="noStrike" kern="0" cap="none" spc="0" normalizeH="0" baseline="0">
                <a:ln>
                  <a:noFill/>
                </a:ln>
                <a:solidFill>
                  <a:srgbClr val="76B141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2" name="pontos / linha">
              <a:extLst>
                <a:ext uri="{FF2B5EF4-FFF2-40B4-BE49-F238E27FC236}">
                  <a16:creationId xmlns:a16="http://schemas.microsoft.com/office/drawing/2014/main" id="{4C1FCAF4-6F9B-4815-80EB-FB1797793BF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783558" y="1460436"/>
              <a:ext cx="1172990" cy="1172990"/>
            </a:xfrm>
            <a:prstGeom prst="ellipse">
              <a:avLst/>
            </a:prstGeom>
            <a:noFill/>
            <a:ln w="40005" cap="rnd" cmpd="sng" algn="ctr">
              <a:solidFill>
                <a:schemeClr val="bg1"/>
              </a:solidFill>
              <a:prstDash val="sysDot"/>
            </a:ln>
            <a:effectLst/>
          </p:spPr>
          <p:txBody>
            <a:bodyPr rtlCol="0" anchor="ctr"/>
            <a:lstStyle/>
            <a:p>
              <a:pPr algn="ctr" defTabSz="457200" rtl="0"/>
              <a:endParaRPr lang="pt-BR" kern="0">
                <a:solidFill>
                  <a:prstClr val="white"/>
                </a:solidFill>
                <a:latin typeface="Calibri"/>
              </a:endParaRPr>
            </a:p>
          </p:txBody>
        </p:sp>
        <p:graphicFrame>
          <p:nvGraphicFramePr>
            <p:cNvPr id="83" name="Gráfico do Excel">
              <a:extLst>
                <a:ext uri="{FF2B5EF4-FFF2-40B4-BE49-F238E27FC236}">
                  <a16:creationId xmlns:a16="http://schemas.microsoft.com/office/drawing/2014/main" id="{D119879E-D3FA-4390-9833-45C7421C5F74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094665854"/>
                </p:ext>
              </p:extLst>
            </p:nvPr>
          </p:nvGraphicFramePr>
          <p:xfrm>
            <a:off x="4545251" y="1222905"/>
            <a:ext cx="1645920" cy="164597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8"/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3499245788"/>
      </p:ext>
    </p:extLst>
  </p:cSld>
  <p:clrMapOvr>
    <a:masterClrMapping/>
  </p:clrMapOvr>
  <p:transition spd="slow">
    <p:push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0955BB75-5931-4731-96DC-F6B73F643A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5AE1514C-5E56-4738-A1FF-4B1CFD2A3E36}" type="slidenum">
              <a:rPr lang="pt-BR" noProof="0" smtClean="0"/>
              <a:t>24</a:t>
            </a:fld>
            <a:endParaRPr lang="pt-BR" noProof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26D2F90B-F45C-4DB8-96F4-5F7DE527C7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9729" y="257482"/>
            <a:ext cx="9381584" cy="6343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0724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41B4B97B-E45A-4824-BB6B-33772404E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5AE1514C-5E56-4738-A1FF-4B1CFD2A3E36}" type="slidenum">
              <a:rPr lang="pt-BR" noProof="0" smtClean="0"/>
              <a:t>25</a:t>
            </a:fld>
            <a:endParaRPr lang="pt-BR" noProof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39B95394-1209-455D-9BF4-7D9584D60C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9309" y="202373"/>
            <a:ext cx="9593382" cy="6453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0864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41B4B97B-E45A-4824-BB6B-33772404E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5AE1514C-5E56-4738-A1FF-4B1CFD2A3E36}" type="slidenum">
              <a:rPr lang="pt-BR" noProof="0" smtClean="0"/>
              <a:t>26</a:t>
            </a:fld>
            <a:endParaRPr lang="pt-BR" noProof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447EF8D2-A842-4BDD-A1F1-BE47101BD0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1998" y="5557998"/>
            <a:ext cx="1300002" cy="1300002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AB41693E-A947-42A1-A29C-A61BC7069C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463" y="152699"/>
            <a:ext cx="9741074" cy="6552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37132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D577994-6AC1-44F7-957B-480263447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3600" dirty="0">
                <a:solidFill>
                  <a:schemeClr val="accent2">
                    <a:lumMod val="50000"/>
                  </a:schemeClr>
                </a:solidFill>
              </a:rPr>
              <a:t>Quem é o </a:t>
            </a:r>
            <a:r>
              <a:rPr lang="pt-BR" sz="3600" dirty="0">
                <a:solidFill>
                  <a:schemeClr val="tx1"/>
                </a:solidFill>
              </a:rPr>
              <a:t>consumidor</a:t>
            </a:r>
            <a:r>
              <a:rPr lang="pt-BR" sz="3600" dirty="0">
                <a:solidFill>
                  <a:schemeClr val="accent2">
                    <a:lumMod val="50000"/>
                  </a:schemeClr>
                </a:solidFill>
              </a:rPr>
              <a:t> turista do 33º Salão de Artesanato – João Pessoa</a:t>
            </a:r>
            <a:endParaRPr lang="pt-BR" dirty="0"/>
          </a:p>
        </p:txBody>
      </p:sp>
      <p:sp>
        <p:nvSpPr>
          <p:cNvPr id="2" name="Espaço Reservado para o Número do Slide 1"/>
          <p:cNvSpPr>
            <a:spLocks noGrp="1"/>
          </p:cNvSpPr>
          <p:nvPr>
            <p:ph type="sldNum" sz="quarter" idx="4294967295"/>
          </p:nvPr>
        </p:nvSpPr>
        <p:spPr>
          <a:xfrm>
            <a:off x="9448800" y="6316663"/>
            <a:ext cx="2743200" cy="365125"/>
          </a:xfrm>
        </p:spPr>
        <p:txBody>
          <a:bodyPr rtlCol="0"/>
          <a:lstStyle/>
          <a:p>
            <a:pPr rtl="0"/>
            <a:fld id="{5AE1514C-5E56-4738-A1FF-4B1CFD2A3E36}" type="slidenum">
              <a:rPr lang="pt-BR" smtClean="0"/>
              <a:pPr rtl="0"/>
              <a:t>27</a:t>
            </a:fld>
            <a:endParaRPr lang="pt-BR"/>
          </a:p>
        </p:txBody>
      </p:sp>
      <p:sp>
        <p:nvSpPr>
          <p:cNvPr id="146" name="Caixa de texto 1">
            <a:extLst>
              <a:ext uri="{FF2B5EF4-FFF2-40B4-BE49-F238E27FC236}">
                <a16:creationId xmlns:a16="http://schemas.microsoft.com/office/drawing/2014/main" id="{65495245-A42E-43B6-A3DF-387978901B80}"/>
              </a:ext>
            </a:extLst>
          </p:cNvPr>
          <p:cNvSpPr txBox="1"/>
          <p:nvPr/>
        </p:nvSpPr>
        <p:spPr>
          <a:xfrm>
            <a:off x="712526" y="1831860"/>
            <a:ext cx="220893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pt-BR" sz="2000" b="1" dirty="0">
                <a:solidFill>
                  <a:schemeClr val="accent2">
                    <a:lumMod val="50000"/>
                  </a:schemeClr>
                </a:solidFill>
              </a:rPr>
              <a:t>Visitam com </a:t>
            </a:r>
          </a:p>
          <a:p>
            <a:pPr rtl="0"/>
            <a:r>
              <a:rPr lang="pt-BR" sz="2000" b="1" dirty="0">
                <a:solidFill>
                  <a:schemeClr val="accent2">
                    <a:lumMod val="50000"/>
                  </a:schemeClr>
                </a:solidFill>
              </a:rPr>
              <a:t>Família ou </a:t>
            </a:r>
          </a:p>
          <a:p>
            <a:pPr rtl="0"/>
            <a:r>
              <a:rPr lang="pt-BR" sz="2000" b="1" dirty="0">
                <a:solidFill>
                  <a:schemeClr val="accent2">
                    <a:lumMod val="50000"/>
                  </a:schemeClr>
                </a:solidFill>
              </a:rPr>
              <a:t>Companheiro (a)</a:t>
            </a:r>
          </a:p>
        </p:txBody>
      </p:sp>
      <p:sp>
        <p:nvSpPr>
          <p:cNvPr id="148" name="Caixa de texto 1">
            <a:extLst>
              <a:ext uri="{FF2B5EF4-FFF2-40B4-BE49-F238E27FC236}">
                <a16:creationId xmlns:a16="http://schemas.microsoft.com/office/drawing/2014/main" id="{2A99EB8D-D709-4700-BA4F-5C22020E1A5A}"/>
              </a:ext>
            </a:extLst>
          </p:cNvPr>
          <p:cNvSpPr txBox="1"/>
          <p:nvPr/>
        </p:nvSpPr>
        <p:spPr>
          <a:xfrm>
            <a:off x="667147" y="3681986"/>
            <a:ext cx="228851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pt-BR" sz="2000" b="1" dirty="0">
                <a:solidFill>
                  <a:schemeClr val="accent2">
                    <a:lumMod val="50000"/>
                  </a:schemeClr>
                </a:solidFill>
              </a:rPr>
              <a:t>Compraram para </a:t>
            </a:r>
          </a:p>
          <a:p>
            <a:pPr rtl="0"/>
            <a:r>
              <a:rPr lang="pt-BR" sz="2000" b="1" dirty="0">
                <a:solidFill>
                  <a:schemeClr val="accent2">
                    <a:lumMod val="50000"/>
                  </a:schemeClr>
                </a:solidFill>
              </a:rPr>
              <a:t>Uso Próprio</a:t>
            </a:r>
          </a:p>
        </p:txBody>
      </p:sp>
      <p:sp>
        <p:nvSpPr>
          <p:cNvPr id="40" name="Forma livre: Forma 173" descr="Grafo de estrutura de tópicos humanos">
            <a:extLst>
              <a:ext uri="{FF2B5EF4-FFF2-40B4-BE49-F238E27FC236}">
                <a16:creationId xmlns:a16="http://schemas.microsoft.com/office/drawing/2014/main" id="{0CA1528A-54C4-49D8-90C5-4785A0E96D00}"/>
              </a:ext>
            </a:extLst>
          </p:cNvPr>
          <p:cNvSpPr/>
          <p:nvPr/>
        </p:nvSpPr>
        <p:spPr>
          <a:xfrm>
            <a:off x="4652098" y="1634385"/>
            <a:ext cx="2143023" cy="4876095"/>
          </a:xfrm>
          <a:custGeom>
            <a:avLst/>
            <a:gdLst>
              <a:gd name="connsiteX0" fmla="*/ 330610 w 1279418"/>
              <a:gd name="connsiteY0" fmla="*/ 630871 h 2843630"/>
              <a:gd name="connsiteX1" fmla="*/ 950643 w 1279418"/>
              <a:gd name="connsiteY1" fmla="*/ 630871 h 2843630"/>
              <a:gd name="connsiteX2" fmla="*/ 1115094 w 1279418"/>
              <a:gd name="connsiteY2" fmla="*/ 739877 h 2843630"/>
              <a:gd name="connsiteX3" fmla="*/ 1118085 w 1279418"/>
              <a:gd name="connsiteY3" fmla="*/ 754690 h 2843630"/>
              <a:gd name="connsiteX4" fmla="*/ 1127860 w 1279418"/>
              <a:gd name="connsiteY4" fmla="*/ 779369 h 2843630"/>
              <a:gd name="connsiteX5" fmla="*/ 1277697 w 1279418"/>
              <a:gd name="connsiteY5" fmla="*/ 1612696 h 2843630"/>
              <a:gd name="connsiteX6" fmla="*/ 1190578 w 1279418"/>
              <a:gd name="connsiteY6" fmla="*/ 1738012 h 2843630"/>
              <a:gd name="connsiteX7" fmla="*/ 1065262 w 1279418"/>
              <a:gd name="connsiteY7" fmla="*/ 1650893 h 2843630"/>
              <a:gd name="connsiteX8" fmla="*/ 946038 w 1279418"/>
              <a:gd name="connsiteY8" fmla="*/ 987825 h 2843630"/>
              <a:gd name="connsiteX9" fmla="*/ 917536 w 1279418"/>
              <a:gd name="connsiteY9" fmla="*/ 987825 h 2843630"/>
              <a:gd name="connsiteX10" fmla="*/ 917536 w 1279418"/>
              <a:gd name="connsiteY10" fmla="*/ 1331686 h 2843630"/>
              <a:gd name="connsiteX11" fmla="*/ 1014281 w 1279418"/>
              <a:gd name="connsiteY11" fmla="*/ 1616543 h 2843630"/>
              <a:gd name="connsiteX12" fmla="*/ 960580 w 1279418"/>
              <a:gd name="connsiteY12" fmla="*/ 2066380 h 2843630"/>
              <a:gd name="connsiteX13" fmla="*/ 942594 w 1279418"/>
              <a:gd name="connsiteY13" fmla="*/ 2066636 h 2843630"/>
              <a:gd name="connsiteX14" fmla="*/ 942594 w 1279418"/>
              <a:gd name="connsiteY14" fmla="*/ 2722978 h 2843630"/>
              <a:gd name="connsiteX15" fmla="*/ 821942 w 1279418"/>
              <a:gd name="connsiteY15" fmla="*/ 2843630 h 2843630"/>
              <a:gd name="connsiteX16" fmla="*/ 816225 w 1279418"/>
              <a:gd name="connsiteY16" fmla="*/ 2843630 h 2843630"/>
              <a:gd name="connsiteX17" fmla="*/ 695573 w 1279418"/>
              <a:gd name="connsiteY17" fmla="*/ 2722978 h 2843630"/>
              <a:gd name="connsiteX18" fmla="*/ 695573 w 1279418"/>
              <a:gd name="connsiteY18" fmla="*/ 2070157 h 2843630"/>
              <a:gd name="connsiteX19" fmla="*/ 584764 w 1279418"/>
              <a:gd name="connsiteY19" fmla="*/ 2071736 h 2843630"/>
              <a:gd name="connsiteX20" fmla="*/ 584764 w 1279418"/>
              <a:gd name="connsiteY20" fmla="*/ 2722978 h 2843630"/>
              <a:gd name="connsiteX21" fmla="*/ 464112 w 1279418"/>
              <a:gd name="connsiteY21" fmla="*/ 2843630 h 2843630"/>
              <a:gd name="connsiteX22" fmla="*/ 458395 w 1279418"/>
              <a:gd name="connsiteY22" fmla="*/ 2843630 h 2843630"/>
              <a:gd name="connsiteX23" fmla="*/ 337743 w 1279418"/>
              <a:gd name="connsiteY23" fmla="*/ 2722978 h 2843630"/>
              <a:gd name="connsiteX24" fmla="*/ 337743 w 1279418"/>
              <a:gd name="connsiteY24" fmla="*/ 2075257 h 2843630"/>
              <a:gd name="connsiteX25" fmla="*/ 304101 w 1279418"/>
              <a:gd name="connsiteY25" fmla="*/ 2075736 h 2843630"/>
              <a:gd name="connsiteX26" fmla="*/ 250400 w 1279418"/>
              <a:gd name="connsiteY26" fmla="*/ 1616543 h 2843630"/>
              <a:gd name="connsiteX27" fmla="*/ 347144 w 1279418"/>
              <a:gd name="connsiteY27" fmla="*/ 1331689 h 2843630"/>
              <a:gd name="connsiteX28" fmla="*/ 347144 w 1279418"/>
              <a:gd name="connsiteY28" fmla="*/ 987825 h 2843630"/>
              <a:gd name="connsiteX29" fmla="*/ 333380 w 1279418"/>
              <a:gd name="connsiteY29" fmla="*/ 987825 h 2843630"/>
              <a:gd name="connsiteX30" fmla="*/ 214156 w 1279418"/>
              <a:gd name="connsiteY30" fmla="*/ 1650893 h 2843630"/>
              <a:gd name="connsiteX31" fmla="*/ 88840 w 1279418"/>
              <a:gd name="connsiteY31" fmla="*/ 1738012 h 2843630"/>
              <a:gd name="connsiteX32" fmla="*/ 1721 w 1279418"/>
              <a:gd name="connsiteY32" fmla="*/ 1612696 h 2843630"/>
              <a:gd name="connsiteX33" fmla="*/ 151558 w 1279418"/>
              <a:gd name="connsiteY33" fmla="*/ 779369 h 2843630"/>
              <a:gd name="connsiteX34" fmla="*/ 165076 w 1279418"/>
              <a:gd name="connsiteY34" fmla="*/ 745240 h 2843630"/>
              <a:gd name="connsiteX35" fmla="*/ 166159 w 1279418"/>
              <a:gd name="connsiteY35" fmla="*/ 739877 h 2843630"/>
              <a:gd name="connsiteX36" fmla="*/ 330610 w 1279418"/>
              <a:gd name="connsiteY36" fmla="*/ 630871 h 2843630"/>
              <a:gd name="connsiteX37" fmla="*/ 631229 w 1279418"/>
              <a:gd name="connsiteY37" fmla="*/ 0 h 2843630"/>
              <a:gd name="connsiteX38" fmla="*/ 930644 w 1279418"/>
              <a:gd name="connsiteY38" fmla="*/ 299414 h 2843630"/>
              <a:gd name="connsiteX39" fmla="*/ 631229 w 1279418"/>
              <a:gd name="connsiteY39" fmla="*/ 598828 h 2843630"/>
              <a:gd name="connsiteX40" fmla="*/ 331814 w 1279418"/>
              <a:gd name="connsiteY40" fmla="*/ 299414 h 2843630"/>
              <a:gd name="connsiteX41" fmla="*/ 631229 w 1279418"/>
              <a:gd name="connsiteY41" fmla="*/ 0 h 2843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1279418" h="2843630">
                <a:moveTo>
                  <a:pt x="330610" y="630871"/>
                </a:moveTo>
                <a:lnTo>
                  <a:pt x="950643" y="630871"/>
                </a:lnTo>
                <a:cubicBezTo>
                  <a:pt x="1024571" y="630871"/>
                  <a:pt x="1088000" y="675819"/>
                  <a:pt x="1115094" y="739877"/>
                </a:cubicBezTo>
                <a:lnTo>
                  <a:pt x="1118085" y="754690"/>
                </a:lnTo>
                <a:lnTo>
                  <a:pt x="1127860" y="779369"/>
                </a:lnTo>
                <a:lnTo>
                  <a:pt x="1277697" y="1612696"/>
                </a:lnTo>
                <a:cubicBezTo>
                  <a:pt x="1288245" y="1671358"/>
                  <a:pt x="1249241" y="1727464"/>
                  <a:pt x="1190578" y="1738012"/>
                </a:cubicBezTo>
                <a:cubicBezTo>
                  <a:pt x="1131916" y="1748560"/>
                  <a:pt x="1075810" y="1709555"/>
                  <a:pt x="1065262" y="1650893"/>
                </a:cubicBezTo>
                <a:lnTo>
                  <a:pt x="946038" y="987825"/>
                </a:lnTo>
                <a:lnTo>
                  <a:pt x="917536" y="987825"/>
                </a:lnTo>
                <a:lnTo>
                  <a:pt x="917536" y="1331686"/>
                </a:lnTo>
                <a:lnTo>
                  <a:pt x="1014281" y="1616543"/>
                </a:lnTo>
                <a:cubicBezTo>
                  <a:pt x="996406" y="1766519"/>
                  <a:pt x="978455" y="1916404"/>
                  <a:pt x="960580" y="2066380"/>
                </a:cubicBezTo>
                <a:lnTo>
                  <a:pt x="942594" y="2066636"/>
                </a:lnTo>
                <a:lnTo>
                  <a:pt x="942594" y="2722978"/>
                </a:lnTo>
                <a:cubicBezTo>
                  <a:pt x="942594" y="2789612"/>
                  <a:pt x="888576" y="2843630"/>
                  <a:pt x="821942" y="2843630"/>
                </a:cubicBezTo>
                <a:lnTo>
                  <a:pt x="816225" y="2843630"/>
                </a:lnTo>
                <a:cubicBezTo>
                  <a:pt x="749591" y="2843630"/>
                  <a:pt x="695573" y="2789612"/>
                  <a:pt x="695573" y="2722978"/>
                </a:cubicBezTo>
                <a:lnTo>
                  <a:pt x="695573" y="2070157"/>
                </a:lnTo>
                <a:lnTo>
                  <a:pt x="584764" y="2071736"/>
                </a:lnTo>
                <a:lnTo>
                  <a:pt x="584764" y="2722978"/>
                </a:lnTo>
                <a:cubicBezTo>
                  <a:pt x="584764" y="2789612"/>
                  <a:pt x="530746" y="2843630"/>
                  <a:pt x="464112" y="2843630"/>
                </a:cubicBezTo>
                <a:lnTo>
                  <a:pt x="458395" y="2843630"/>
                </a:lnTo>
                <a:cubicBezTo>
                  <a:pt x="391761" y="2843630"/>
                  <a:pt x="337743" y="2789612"/>
                  <a:pt x="337743" y="2722978"/>
                </a:cubicBezTo>
                <a:lnTo>
                  <a:pt x="337743" y="2075257"/>
                </a:lnTo>
                <a:lnTo>
                  <a:pt x="304101" y="2075736"/>
                </a:lnTo>
                <a:lnTo>
                  <a:pt x="250400" y="1616543"/>
                </a:lnTo>
                <a:lnTo>
                  <a:pt x="347144" y="1331689"/>
                </a:lnTo>
                <a:lnTo>
                  <a:pt x="347144" y="987825"/>
                </a:lnTo>
                <a:lnTo>
                  <a:pt x="333380" y="987825"/>
                </a:lnTo>
                <a:lnTo>
                  <a:pt x="214156" y="1650893"/>
                </a:lnTo>
                <a:cubicBezTo>
                  <a:pt x="203608" y="1709555"/>
                  <a:pt x="147502" y="1748560"/>
                  <a:pt x="88840" y="1738012"/>
                </a:cubicBezTo>
                <a:cubicBezTo>
                  <a:pt x="30177" y="1727464"/>
                  <a:pt x="-8827" y="1671358"/>
                  <a:pt x="1721" y="1612696"/>
                </a:cubicBezTo>
                <a:lnTo>
                  <a:pt x="151558" y="779369"/>
                </a:lnTo>
                <a:lnTo>
                  <a:pt x="165076" y="745240"/>
                </a:lnTo>
                <a:lnTo>
                  <a:pt x="166159" y="739877"/>
                </a:lnTo>
                <a:cubicBezTo>
                  <a:pt x="193253" y="675819"/>
                  <a:pt x="256683" y="630871"/>
                  <a:pt x="330610" y="630871"/>
                </a:cubicBezTo>
                <a:close/>
                <a:moveTo>
                  <a:pt x="631229" y="0"/>
                </a:moveTo>
                <a:cubicBezTo>
                  <a:pt x="796591" y="0"/>
                  <a:pt x="930644" y="134052"/>
                  <a:pt x="930644" y="299414"/>
                </a:cubicBezTo>
                <a:cubicBezTo>
                  <a:pt x="930644" y="464776"/>
                  <a:pt x="796591" y="598828"/>
                  <a:pt x="631229" y="598828"/>
                </a:cubicBezTo>
                <a:cubicBezTo>
                  <a:pt x="465867" y="598828"/>
                  <a:pt x="331814" y="464776"/>
                  <a:pt x="331814" y="299414"/>
                </a:cubicBezTo>
                <a:cubicBezTo>
                  <a:pt x="331814" y="134052"/>
                  <a:pt x="465867" y="0"/>
                  <a:pt x="631229" y="0"/>
                </a:cubicBezTo>
                <a:close/>
              </a:path>
            </a:pathLst>
          </a:custGeom>
          <a:solidFill>
            <a:schemeClr val="accent2">
              <a:lumMod val="50000"/>
            </a:schemeClr>
          </a:solidFill>
          <a:ln w="3175">
            <a:solidFill>
              <a:schemeClr val="tx1"/>
            </a:solidFill>
            <a:round/>
            <a:headEnd/>
            <a:tailEnd/>
          </a:ln>
        </p:spPr>
        <p:txBody>
          <a:bodyPr vert="horz" wrap="square" lIns="93252" tIns="46627" rIns="93252" bIns="46627" numCol="1" rtlCol="0" anchor="t" anchorCtr="0" compatLnSpc="1">
            <a:prstTxWarp prst="textNoShape">
              <a:avLst/>
            </a:prstTxWarp>
          </a:bodyPr>
          <a:lstStyle/>
          <a:p>
            <a:pPr defTabSz="932518" rtl="0"/>
            <a:endParaRPr lang="pt-BR" sz="1938">
              <a:solidFill>
                <a:prstClr val="black"/>
              </a:solidFill>
            </a:endParaRPr>
          </a:p>
        </p:txBody>
      </p:sp>
      <p:sp>
        <p:nvSpPr>
          <p:cNvPr id="41" name="Caixa de texto 1">
            <a:extLst>
              <a:ext uri="{FF2B5EF4-FFF2-40B4-BE49-F238E27FC236}">
                <a16:creationId xmlns:a16="http://schemas.microsoft.com/office/drawing/2014/main" id="{738A1B55-E912-451A-9C99-5B62ED381BF8}"/>
              </a:ext>
            </a:extLst>
          </p:cNvPr>
          <p:cNvSpPr txBox="1"/>
          <p:nvPr/>
        </p:nvSpPr>
        <p:spPr>
          <a:xfrm>
            <a:off x="661957" y="5332057"/>
            <a:ext cx="223971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b="1" dirty="0">
                <a:solidFill>
                  <a:schemeClr val="accent2">
                    <a:lumMod val="50000"/>
                  </a:schemeClr>
                </a:solidFill>
              </a:rPr>
              <a:t>Encontram o que</a:t>
            </a:r>
          </a:p>
          <a:p>
            <a:r>
              <a:rPr lang="pt-BR" sz="2000" b="1" dirty="0">
                <a:solidFill>
                  <a:schemeClr val="accent2">
                    <a:lumMod val="50000"/>
                  </a:schemeClr>
                </a:solidFill>
              </a:rPr>
              <a:t>queriam</a:t>
            </a:r>
          </a:p>
        </p:txBody>
      </p:sp>
      <p:sp>
        <p:nvSpPr>
          <p:cNvPr id="44" name="Caixa de texto 1">
            <a:extLst>
              <a:ext uri="{FF2B5EF4-FFF2-40B4-BE49-F238E27FC236}">
                <a16:creationId xmlns:a16="http://schemas.microsoft.com/office/drawing/2014/main" id="{7F4B32E7-2395-474B-81C6-A35A1BAAF6A9}"/>
              </a:ext>
            </a:extLst>
          </p:cNvPr>
          <p:cNvSpPr txBox="1"/>
          <p:nvPr/>
        </p:nvSpPr>
        <p:spPr>
          <a:xfrm>
            <a:off x="6812786" y="1710517"/>
            <a:ext cx="46834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r>
              <a:rPr lang="pt-BR" sz="2800" b="1" dirty="0">
                <a:solidFill>
                  <a:schemeClr val="accent2">
                    <a:lumMod val="50000"/>
                  </a:schemeClr>
                </a:solidFill>
              </a:rPr>
              <a:t>Visitaram João Pessoa por  14 dias em média</a:t>
            </a:r>
          </a:p>
        </p:txBody>
      </p:sp>
      <p:grpSp>
        <p:nvGrpSpPr>
          <p:cNvPr id="25" name="Gráfico de Porcentagem" descr="Gráfico de porcentagem&#10;">
            <a:extLst>
              <a:ext uri="{FF2B5EF4-FFF2-40B4-BE49-F238E27FC236}">
                <a16:creationId xmlns:a16="http://schemas.microsoft.com/office/drawing/2014/main" id="{F201875D-76A8-4D21-AA3F-165CE46AB693}"/>
              </a:ext>
            </a:extLst>
          </p:cNvPr>
          <p:cNvGrpSpPr/>
          <p:nvPr/>
        </p:nvGrpSpPr>
        <p:grpSpPr>
          <a:xfrm>
            <a:off x="3006178" y="3159655"/>
            <a:ext cx="1645920" cy="1645973"/>
            <a:chOff x="4545251" y="1222905"/>
            <a:chExt cx="1645920" cy="1645973"/>
          </a:xfrm>
        </p:grpSpPr>
        <p:sp>
          <p:nvSpPr>
            <p:cNvPr id="26" name="Oval Externa">
              <a:extLst>
                <a:ext uri="{FF2B5EF4-FFF2-40B4-BE49-F238E27FC236}">
                  <a16:creationId xmlns:a16="http://schemas.microsoft.com/office/drawing/2014/main" id="{592208BE-F84A-4ACF-A026-8A86B61DFB7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46290" y="1323168"/>
              <a:ext cx="1447527" cy="1447527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 w="9525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2400" b="1" i="0" u="none" strike="noStrike" kern="0" cap="none" spc="0" normalizeH="0" baseline="0">
                <a:ln>
                  <a:noFill/>
                </a:ln>
                <a:solidFill>
                  <a:srgbClr val="76B141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7" name="pontos / linha">
              <a:extLst>
                <a:ext uri="{FF2B5EF4-FFF2-40B4-BE49-F238E27FC236}">
                  <a16:creationId xmlns:a16="http://schemas.microsoft.com/office/drawing/2014/main" id="{5EB80BF2-758B-4F9A-90B3-6EA117C3C0D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783558" y="1460436"/>
              <a:ext cx="1172990" cy="1172990"/>
            </a:xfrm>
            <a:prstGeom prst="ellipse">
              <a:avLst/>
            </a:prstGeom>
            <a:noFill/>
            <a:ln w="40005" cap="rnd" cmpd="sng" algn="ctr">
              <a:solidFill>
                <a:schemeClr val="bg1"/>
              </a:solidFill>
              <a:prstDash val="sysDot"/>
            </a:ln>
            <a:effectLst/>
          </p:spPr>
          <p:txBody>
            <a:bodyPr rtlCol="0" anchor="ctr"/>
            <a:lstStyle/>
            <a:p>
              <a:pPr algn="ctr" defTabSz="457200" rtl="0"/>
              <a:endParaRPr lang="pt-BR" kern="0">
                <a:solidFill>
                  <a:prstClr val="white"/>
                </a:solidFill>
                <a:latin typeface="Calibri"/>
              </a:endParaRPr>
            </a:p>
          </p:txBody>
        </p:sp>
        <p:graphicFrame>
          <p:nvGraphicFramePr>
            <p:cNvPr id="28" name="Gráfico do Excel">
              <a:extLst>
                <a:ext uri="{FF2B5EF4-FFF2-40B4-BE49-F238E27FC236}">
                  <a16:creationId xmlns:a16="http://schemas.microsoft.com/office/drawing/2014/main" id="{A2A11477-43C9-40A8-B3EB-938D51F2FB80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820361895"/>
                </p:ext>
              </p:extLst>
            </p:nvPr>
          </p:nvGraphicFramePr>
          <p:xfrm>
            <a:off x="4545251" y="1222905"/>
            <a:ext cx="1645920" cy="164597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</p:grpSp>
      <p:grpSp>
        <p:nvGrpSpPr>
          <p:cNvPr id="29" name="Gráfico de Porcentagem" descr="Gráfico de porcentagem&#10;">
            <a:extLst>
              <a:ext uri="{FF2B5EF4-FFF2-40B4-BE49-F238E27FC236}">
                <a16:creationId xmlns:a16="http://schemas.microsoft.com/office/drawing/2014/main" id="{96097135-97D0-40E0-9075-A17621903AB3}"/>
              </a:ext>
            </a:extLst>
          </p:cNvPr>
          <p:cNvGrpSpPr/>
          <p:nvPr/>
        </p:nvGrpSpPr>
        <p:grpSpPr>
          <a:xfrm>
            <a:off x="2990098" y="1563813"/>
            <a:ext cx="1645920" cy="1645973"/>
            <a:chOff x="4545251" y="1222905"/>
            <a:chExt cx="1645920" cy="1645973"/>
          </a:xfrm>
        </p:grpSpPr>
        <p:sp>
          <p:nvSpPr>
            <p:cNvPr id="30" name="Oval Externa">
              <a:extLst>
                <a:ext uri="{FF2B5EF4-FFF2-40B4-BE49-F238E27FC236}">
                  <a16:creationId xmlns:a16="http://schemas.microsoft.com/office/drawing/2014/main" id="{28C84BE7-F297-424D-89D5-31534E6FBC7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46290" y="1323168"/>
              <a:ext cx="1447527" cy="1447527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 w="9525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2400" b="1" i="0" u="none" strike="noStrike" kern="0" cap="none" spc="0" normalizeH="0" baseline="0">
                <a:ln>
                  <a:noFill/>
                </a:ln>
                <a:solidFill>
                  <a:srgbClr val="76B141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1" name="pontos / linha">
              <a:extLst>
                <a:ext uri="{FF2B5EF4-FFF2-40B4-BE49-F238E27FC236}">
                  <a16:creationId xmlns:a16="http://schemas.microsoft.com/office/drawing/2014/main" id="{8710E0C9-FFAE-4290-B661-35AFE71A794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783558" y="1460436"/>
              <a:ext cx="1172990" cy="1172990"/>
            </a:xfrm>
            <a:prstGeom prst="ellipse">
              <a:avLst/>
            </a:prstGeom>
            <a:noFill/>
            <a:ln w="40005" cap="rnd" cmpd="sng" algn="ctr">
              <a:solidFill>
                <a:schemeClr val="bg1"/>
              </a:solidFill>
              <a:prstDash val="sysDot"/>
            </a:ln>
            <a:effectLst/>
          </p:spPr>
          <p:txBody>
            <a:bodyPr rtlCol="0" anchor="ctr"/>
            <a:lstStyle/>
            <a:p>
              <a:pPr algn="ctr" defTabSz="457200" rtl="0"/>
              <a:endParaRPr lang="pt-BR" kern="0">
                <a:solidFill>
                  <a:prstClr val="white"/>
                </a:solidFill>
                <a:latin typeface="Calibri"/>
              </a:endParaRPr>
            </a:p>
          </p:txBody>
        </p:sp>
        <p:graphicFrame>
          <p:nvGraphicFramePr>
            <p:cNvPr id="32" name="Gráfico do Excel">
              <a:extLst>
                <a:ext uri="{FF2B5EF4-FFF2-40B4-BE49-F238E27FC236}">
                  <a16:creationId xmlns:a16="http://schemas.microsoft.com/office/drawing/2014/main" id="{919D407B-42E9-4710-89B7-5E322669D056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25307973"/>
                </p:ext>
              </p:extLst>
            </p:nvPr>
          </p:nvGraphicFramePr>
          <p:xfrm>
            <a:off x="4545251" y="1222905"/>
            <a:ext cx="1645920" cy="164597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</p:grpSp>
      <p:grpSp>
        <p:nvGrpSpPr>
          <p:cNvPr id="33" name="Gráfico de Porcentagem" descr="Gráfico de porcentagem&#10;">
            <a:extLst>
              <a:ext uri="{FF2B5EF4-FFF2-40B4-BE49-F238E27FC236}">
                <a16:creationId xmlns:a16="http://schemas.microsoft.com/office/drawing/2014/main" id="{33CB671B-01B1-4F32-8A0B-93AE2C49912F}"/>
              </a:ext>
            </a:extLst>
          </p:cNvPr>
          <p:cNvGrpSpPr/>
          <p:nvPr/>
        </p:nvGrpSpPr>
        <p:grpSpPr>
          <a:xfrm>
            <a:off x="2999027" y="4804487"/>
            <a:ext cx="1645920" cy="1645973"/>
            <a:chOff x="4545251" y="1222905"/>
            <a:chExt cx="1645920" cy="1645973"/>
          </a:xfrm>
        </p:grpSpPr>
        <p:sp>
          <p:nvSpPr>
            <p:cNvPr id="34" name="Oval Externa">
              <a:extLst>
                <a:ext uri="{FF2B5EF4-FFF2-40B4-BE49-F238E27FC236}">
                  <a16:creationId xmlns:a16="http://schemas.microsoft.com/office/drawing/2014/main" id="{1FB03098-A162-4AE1-B068-568C2036415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46290" y="1323168"/>
              <a:ext cx="1447527" cy="1447527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 w="9525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2400" b="1" i="0" u="none" strike="noStrike" kern="0" cap="none" spc="0" normalizeH="0" baseline="0">
                <a:ln>
                  <a:noFill/>
                </a:ln>
                <a:solidFill>
                  <a:srgbClr val="76B141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5" name="pontos / linha">
              <a:extLst>
                <a:ext uri="{FF2B5EF4-FFF2-40B4-BE49-F238E27FC236}">
                  <a16:creationId xmlns:a16="http://schemas.microsoft.com/office/drawing/2014/main" id="{A04B9A38-7BF4-4757-9C3E-8B8FEFC349C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783558" y="1460436"/>
              <a:ext cx="1172990" cy="1172990"/>
            </a:xfrm>
            <a:prstGeom prst="ellipse">
              <a:avLst/>
            </a:prstGeom>
            <a:noFill/>
            <a:ln w="40005" cap="rnd" cmpd="sng" algn="ctr">
              <a:solidFill>
                <a:schemeClr val="bg1"/>
              </a:solidFill>
              <a:prstDash val="sysDot"/>
            </a:ln>
            <a:effectLst/>
          </p:spPr>
          <p:txBody>
            <a:bodyPr rtlCol="0" anchor="ctr"/>
            <a:lstStyle/>
            <a:p>
              <a:pPr algn="ctr" defTabSz="457200" rtl="0"/>
              <a:endParaRPr lang="pt-BR" kern="0">
                <a:solidFill>
                  <a:prstClr val="white"/>
                </a:solidFill>
                <a:latin typeface="Calibri"/>
              </a:endParaRPr>
            </a:p>
          </p:txBody>
        </p:sp>
        <p:graphicFrame>
          <p:nvGraphicFramePr>
            <p:cNvPr id="36" name="Gráfico do Excel">
              <a:extLst>
                <a:ext uri="{FF2B5EF4-FFF2-40B4-BE49-F238E27FC236}">
                  <a16:creationId xmlns:a16="http://schemas.microsoft.com/office/drawing/2014/main" id="{CF3CF909-E217-4FFD-8687-8028BE3B5846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253359936"/>
                </p:ext>
              </p:extLst>
            </p:nvPr>
          </p:nvGraphicFramePr>
          <p:xfrm>
            <a:off x="4545251" y="1222905"/>
            <a:ext cx="1645920" cy="164597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</p:grpSp>
      <p:sp>
        <p:nvSpPr>
          <p:cNvPr id="48" name="Caixa de texto 1">
            <a:extLst>
              <a:ext uri="{FF2B5EF4-FFF2-40B4-BE49-F238E27FC236}">
                <a16:creationId xmlns:a16="http://schemas.microsoft.com/office/drawing/2014/main" id="{7ED890ED-EA40-4A84-8AD5-2F6F27A4094E}"/>
              </a:ext>
            </a:extLst>
          </p:cNvPr>
          <p:cNvSpPr txBox="1"/>
          <p:nvPr/>
        </p:nvSpPr>
        <p:spPr>
          <a:xfrm>
            <a:off x="6871510" y="4860032"/>
            <a:ext cx="46834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r>
              <a:rPr lang="pt-BR" sz="2800" b="1" dirty="0">
                <a:solidFill>
                  <a:schemeClr val="accent2">
                    <a:lumMod val="50000"/>
                  </a:schemeClr>
                </a:solidFill>
              </a:rPr>
              <a:t>Decidiram comprar o produto por sua Beleza</a:t>
            </a:r>
          </a:p>
        </p:txBody>
      </p:sp>
      <p:grpSp>
        <p:nvGrpSpPr>
          <p:cNvPr id="3" name="Agrupar 2">
            <a:extLst>
              <a:ext uri="{FF2B5EF4-FFF2-40B4-BE49-F238E27FC236}">
                <a16:creationId xmlns:a16="http://schemas.microsoft.com/office/drawing/2014/main" id="{FAC3775C-5E2A-4A06-87EC-7407C70FC229}"/>
              </a:ext>
            </a:extLst>
          </p:cNvPr>
          <p:cNvGrpSpPr/>
          <p:nvPr/>
        </p:nvGrpSpPr>
        <p:grpSpPr>
          <a:xfrm>
            <a:off x="6864359" y="3209786"/>
            <a:ext cx="5379214" cy="1201383"/>
            <a:chOff x="6502769" y="2516285"/>
            <a:chExt cx="5379214" cy="1201383"/>
          </a:xfrm>
        </p:grpSpPr>
        <p:sp>
          <p:nvSpPr>
            <p:cNvPr id="45" name="Caixa de texto 1">
              <a:extLst>
                <a:ext uri="{FF2B5EF4-FFF2-40B4-BE49-F238E27FC236}">
                  <a16:creationId xmlns:a16="http://schemas.microsoft.com/office/drawing/2014/main" id="{DBC05465-C53A-47AB-836B-340CB6025682}"/>
                </a:ext>
              </a:extLst>
            </p:cNvPr>
            <p:cNvSpPr txBox="1"/>
            <p:nvPr/>
          </p:nvSpPr>
          <p:spPr>
            <a:xfrm>
              <a:off x="6502769" y="2516285"/>
              <a:ext cx="5244472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rtl="0"/>
              <a:r>
                <a:rPr lang="pt-BR" sz="2800" b="1" dirty="0">
                  <a:solidFill>
                    <a:schemeClr val="accent2">
                      <a:lumMod val="50000"/>
                    </a:schemeClr>
                  </a:solidFill>
                </a:rPr>
                <a:t>Gastaram em média </a:t>
              </a:r>
            </a:p>
            <a:p>
              <a:pPr rtl="0"/>
              <a:r>
                <a:rPr lang="pt-BR" sz="2800" b="1" dirty="0">
                  <a:solidFill>
                    <a:schemeClr val="accent2">
                      <a:lumMod val="50000"/>
                    </a:schemeClr>
                  </a:solidFill>
                </a:rPr>
                <a:t>R$ 167,00 </a:t>
              </a:r>
              <a:r>
                <a:rPr lang="pt-BR" sz="2400" b="1" dirty="0">
                  <a:solidFill>
                    <a:schemeClr val="accent2">
                      <a:lumMod val="50000"/>
                    </a:schemeClr>
                  </a:solidFill>
                </a:rPr>
                <a:t>(U$ 32,00)</a:t>
              </a:r>
              <a:endParaRPr lang="pt-BR" sz="2800" b="1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47" name="Caixa de texto 1">
              <a:extLst>
                <a:ext uri="{FF2B5EF4-FFF2-40B4-BE49-F238E27FC236}">
                  <a16:creationId xmlns:a16="http://schemas.microsoft.com/office/drawing/2014/main" id="{23DF785C-9B2A-494F-B4BF-E7356070A7DD}"/>
                </a:ext>
              </a:extLst>
            </p:cNvPr>
            <p:cNvSpPr txBox="1"/>
            <p:nvPr/>
          </p:nvSpPr>
          <p:spPr>
            <a:xfrm>
              <a:off x="7198538" y="3348336"/>
              <a:ext cx="46834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rtl="0"/>
              <a:r>
                <a:rPr lang="pt-BR" b="1" dirty="0">
                  <a:solidFill>
                    <a:schemeClr val="accent2">
                      <a:lumMod val="50000"/>
                    </a:schemeClr>
                  </a:solidFill>
                </a:rPr>
                <a:t>50% a mais do que os visitantes locais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06355707"/>
      </p:ext>
    </p:extLst>
  </p:cSld>
  <p:clrMapOvr>
    <a:masterClrMapping/>
  </p:clrMapOvr>
  <p:transition spd="slow">
    <p:push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6D624FB4-04A2-4100-AEAC-374F8C5D3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5AE1514C-5E56-4738-A1FF-4B1CFD2A3E36}" type="slidenum">
              <a:rPr lang="pt-BR" noProof="0" smtClean="0"/>
              <a:t>28</a:t>
            </a:fld>
            <a:endParaRPr lang="pt-BR" noProof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63AAD8D6-1EC8-4BE6-B4E5-CA3FFBC6EA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451" y="401163"/>
            <a:ext cx="9097347" cy="6064898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837C1F44-C7E1-41F6-A62C-97A4549B43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1998" y="5535376"/>
            <a:ext cx="1300002" cy="1300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77473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F4DFB25D-C61F-41C1-9A00-4FBA57489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5AE1514C-5E56-4738-A1FF-4B1CFD2A3E36}" type="slidenum">
              <a:rPr lang="pt-BR" noProof="0" smtClean="0"/>
              <a:t>29</a:t>
            </a:fld>
            <a:endParaRPr lang="pt-BR" noProof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85925FD6-BCE7-4405-A062-51ECB108E7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1998" y="5535376"/>
            <a:ext cx="1300002" cy="1300002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E8782096-F6A2-48F3-9012-FC04C9B4DE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2007" y="177844"/>
            <a:ext cx="9667986" cy="6503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4731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Forma livre: Forma 170" descr="Grafo de estrutura de tópicos humanos">
            <a:extLst>
              <a:ext uri="{FF2B5EF4-FFF2-40B4-BE49-F238E27FC236}">
                <a16:creationId xmlns:a16="http://schemas.microsoft.com/office/drawing/2014/main" id="{3F8BB187-6D5F-4A8A-B528-FAB79545701A}"/>
              </a:ext>
            </a:extLst>
          </p:cNvPr>
          <p:cNvSpPr>
            <a:spLocks noChangeAspect="1"/>
          </p:cNvSpPr>
          <p:nvPr/>
        </p:nvSpPr>
        <p:spPr>
          <a:xfrm>
            <a:off x="4859125" y="1697177"/>
            <a:ext cx="1876062" cy="4169725"/>
          </a:xfrm>
          <a:custGeom>
            <a:avLst/>
            <a:gdLst>
              <a:gd name="connsiteX0" fmla="*/ 330610 w 1279418"/>
              <a:gd name="connsiteY0" fmla="*/ 630871 h 2843630"/>
              <a:gd name="connsiteX1" fmla="*/ 950643 w 1279418"/>
              <a:gd name="connsiteY1" fmla="*/ 630871 h 2843630"/>
              <a:gd name="connsiteX2" fmla="*/ 1115094 w 1279418"/>
              <a:gd name="connsiteY2" fmla="*/ 739877 h 2843630"/>
              <a:gd name="connsiteX3" fmla="*/ 1118085 w 1279418"/>
              <a:gd name="connsiteY3" fmla="*/ 754690 h 2843630"/>
              <a:gd name="connsiteX4" fmla="*/ 1127860 w 1279418"/>
              <a:gd name="connsiteY4" fmla="*/ 779369 h 2843630"/>
              <a:gd name="connsiteX5" fmla="*/ 1277697 w 1279418"/>
              <a:gd name="connsiteY5" fmla="*/ 1612696 h 2843630"/>
              <a:gd name="connsiteX6" fmla="*/ 1190578 w 1279418"/>
              <a:gd name="connsiteY6" fmla="*/ 1738012 h 2843630"/>
              <a:gd name="connsiteX7" fmla="*/ 1065262 w 1279418"/>
              <a:gd name="connsiteY7" fmla="*/ 1650893 h 2843630"/>
              <a:gd name="connsiteX8" fmla="*/ 946038 w 1279418"/>
              <a:gd name="connsiteY8" fmla="*/ 987825 h 2843630"/>
              <a:gd name="connsiteX9" fmla="*/ 942594 w 1279418"/>
              <a:gd name="connsiteY9" fmla="*/ 987825 h 2843630"/>
              <a:gd name="connsiteX10" fmla="*/ 942594 w 1279418"/>
              <a:gd name="connsiteY10" fmla="*/ 1501242 h 2843630"/>
              <a:gd name="connsiteX11" fmla="*/ 942594 w 1279418"/>
              <a:gd name="connsiteY11" fmla="*/ 1845442 h 2843630"/>
              <a:gd name="connsiteX12" fmla="*/ 942594 w 1279418"/>
              <a:gd name="connsiteY12" fmla="*/ 2722978 h 2843630"/>
              <a:gd name="connsiteX13" fmla="*/ 821942 w 1279418"/>
              <a:gd name="connsiteY13" fmla="*/ 2843630 h 2843630"/>
              <a:gd name="connsiteX14" fmla="*/ 816225 w 1279418"/>
              <a:gd name="connsiteY14" fmla="*/ 2843630 h 2843630"/>
              <a:gd name="connsiteX15" fmla="*/ 695573 w 1279418"/>
              <a:gd name="connsiteY15" fmla="*/ 2722978 h 2843630"/>
              <a:gd name="connsiteX16" fmla="*/ 695573 w 1279418"/>
              <a:gd name="connsiteY16" fmla="*/ 1845442 h 2843630"/>
              <a:gd name="connsiteX17" fmla="*/ 584764 w 1279418"/>
              <a:gd name="connsiteY17" fmla="*/ 1845442 h 2843630"/>
              <a:gd name="connsiteX18" fmla="*/ 584764 w 1279418"/>
              <a:gd name="connsiteY18" fmla="*/ 2722978 h 2843630"/>
              <a:gd name="connsiteX19" fmla="*/ 464112 w 1279418"/>
              <a:gd name="connsiteY19" fmla="*/ 2843630 h 2843630"/>
              <a:gd name="connsiteX20" fmla="*/ 458395 w 1279418"/>
              <a:gd name="connsiteY20" fmla="*/ 2843630 h 2843630"/>
              <a:gd name="connsiteX21" fmla="*/ 337743 w 1279418"/>
              <a:gd name="connsiteY21" fmla="*/ 2722978 h 2843630"/>
              <a:gd name="connsiteX22" fmla="*/ 337743 w 1279418"/>
              <a:gd name="connsiteY22" fmla="*/ 1845442 h 2843630"/>
              <a:gd name="connsiteX23" fmla="*/ 337743 w 1279418"/>
              <a:gd name="connsiteY23" fmla="*/ 1845442 h 2843630"/>
              <a:gd name="connsiteX24" fmla="*/ 337743 w 1279418"/>
              <a:gd name="connsiteY24" fmla="*/ 987825 h 2843630"/>
              <a:gd name="connsiteX25" fmla="*/ 333380 w 1279418"/>
              <a:gd name="connsiteY25" fmla="*/ 987825 h 2843630"/>
              <a:gd name="connsiteX26" fmla="*/ 214156 w 1279418"/>
              <a:gd name="connsiteY26" fmla="*/ 1650893 h 2843630"/>
              <a:gd name="connsiteX27" fmla="*/ 88840 w 1279418"/>
              <a:gd name="connsiteY27" fmla="*/ 1738012 h 2843630"/>
              <a:gd name="connsiteX28" fmla="*/ 1721 w 1279418"/>
              <a:gd name="connsiteY28" fmla="*/ 1612696 h 2843630"/>
              <a:gd name="connsiteX29" fmla="*/ 151558 w 1279418"/>
              <a:gd name="connsiteY29" fmla="*/ 779369 h 2843630"/>
              <a:gd name="connsiteX30" fmla="*/ 165076 w 1279418"/>
              <a:gd name="connsiteY30" fmla="*/ 745240 h 2843630"/>
              <a:gd name="connsiteX31" fmla="*/ 166159 w 1279418"/>
              <a:gd name="connsiteY31" fmla="*/ 739877 h 2843630"/>
              <a:gd name="connsiteX32" fmla="*/ 330610 w 1279418"/>
              <a:gd name="connsiteY32" fmla="*/ 630871 h 2843630"/>
              <a:gd name="connsiteX33" fmla="*/ 631229 w 1279418"/>
              <a:gd name="connsiteY33" fmla="*/ 0 h 2843630"/>
              <a:gd name="connsiteX34" fmla="*/ 930644 w 1279418"/>
              <a:gd name="connsiteY34" fmla="*/ 299414 h 2843630"/>
              <a:gd name="connsiteX35" fmla="*/ 631229 w 1279418"/>
              <a:gd name="connsiteY35" fmla="*/ 598828 h 2843630"/>
              <a:gd name="connsiteX36" fmla="*/ 331814 w 1279418"/>
              <a:gd name="connsiteY36" fmla="*/ 299414 h 2843630"/>
              <a:gd name="connsiteX37" fmla="*/ 631229 w 1279418"/>
              <a:gd name="connsiteY37" fmla="*/ 0 h 2843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279418" h="2843630">
                <a:moveTo>
                  <a:pt x="330610" y="630871"/>
                </a:moveTo>
                <a:lnTo>
                  <a:pt x="950643" y="630871"/>
                </a:lnTo>
                <a:cubicBezTo>
                  <a:pt x="1024571" y="630871"/>
                  <a:pt x="1088000" y="675819"/>
                  <a:pt x="1115094" y="739877"/>
                </a:cubicBezTo>
                <a:lnTo>
                  <a:pt x="1118085" y="754690"/>
                </a:lnTo>
                <a:lnTo>
                  <a:pt x="1127860" y="779369"/>
                </a:lnTo>
                <a:lnTo>
                  <a:pt x="1277697" y="1612696"/>
                </a:lnTo>
                <a:cubicBezTo>
                  <a:pt x="1288245" y="1671358"/>
                  <a:pt x="1249241" y="1727464"/>
                  <a:pt x="1190578" y="1738012"/>
                </a:cubicBezTo>
                <a:cubicBezTo>
                  <a:pt x="1131916" y="1748560"/>
                  <a:pt x="1075810" y="1709555"/>
                  <a:pt x="1065262" y="1650893"/>
                </a:cubicBezTo>
                <a:lnTo>
                  <a:pt x="946038" y="987825"/>
                </a:lnTo>
                <a:lnTo>
                  <a:pt x="942594" y="987825"/>
                </a:lnTo>
                <a:lnTo>
                  <a:pt x="942594" y="1501242"/>
                </a:lnTo>
                <a:lnTo>
                  <a:pt x="942594" y="1845442"/>
                </a:lnTo>
                <a:lnTo>
                  <a:pt x="942594" y="2722978"/>
                </a:lnTo>
                <a:cubicBezTo>
                  <a:pt x="942594" y="2789612"/>
                  <a:pt x="888576" y="2843630"/>
                  <a:pt x="821942" y="2843630"/>
                </a:cubicBezTo>
                <a:lnTo>
                  <a:pt x="816225" y="2843630"/>
                </a:lnTo>
                <a:cubicBezTo>
                  <a:pt x="749591" y="2843630"/>
                  <a:pt x="695573" y="2789612"/>
                  <a:pt x="695573" y="2722978"/>
                </a:cubicBezTo>
                <a:lnTo>
                  <a:pt x="695573" y="1845442"/>
                </a:lnTo>
                <a:lnTo>
                  <a:pt x="584764" y="1845442"/>
                </a:lnTo>
                <a:lnTo>
                  <a:pt x="584764" y="2722978"/>
                </a:lnTo>
                <a:cubicBezTo>
                  <a:pt x="584764" y="2789612"/>
                  <a:pt x="530746" y="2843630"/>
                  <a:pt x="464112" y="2843630"/>
                </a:cubicBezTo>
                <a:lnTo>
                  <a:pt x="458395" y="2843630"/>
                </a:lnTo>
                <a:cubicBezTo>
                  <a:pt x="391761" y="2843630"/>
                  <a:pt x="337743" y="2789612"/>
                  <a:pt x="337743" y="2722978"/>
                </a:cubicBezTo>
                <a:lnTo>
                  <a:pt x="337743" y="1845442"/>
                </a:lnTo>
                <a:lnTo>
                  <a:pt x="337743" y="1845442"/>
                </a:lnTo>
                <a:lnTo>
                  <a:pt x="337743" y="987825"/>
                </a:lnTo>
                <a:lnTo>
                  <a:pt x="333380" y="987825"/>
                </a:lnTo>
                <a:lnTo>
                  <a:pt x="214156" y="1650893"/>
                </a:lnTo>
                <a:cubicBezTo>
                  <a:pt x="203608" y="1709555"/>
                  <a:pt x="147502" y="1748560"/>
                  <a:pt x="88840" y="1738012"/>
                </a:cubicBezTo>
                <a:cubicBezTo>
                  <a:pt x="30177" y="1727464"/>
                  <a:pt x="-8827" y="1671358"/>
                  <a:pt x="1721" y="1612696"/>
                </a:cubicBezTo>
                <a:lnTo>
                  <a:pt x="151558" y="779369"/>
                </a:lnTo>
                <a:lnTo>
                  <a:pt x="165076" y="745240"/>
                </a:lnTo>
                <a:lnTo>
                  <a:pt x="166159" y="739877"/>
                </a:lnTo>
                <a:cubicBezTo>
                  <a:pt x="193253" y="675819"/>
                  <a:pt x="256682" y="630871"/>
                  <a:pt x="330610" y="630871"/>
                </a:cubicBezTo>
                <a:close/>
                <a:moveTo>
                  <a:pt x="631229" y="0"/>
                </a:moveTo>
                <a:cubicBezTo>
                  <a:pt x="796591" y="0"/>
                  <a:pt x="930644" y="134052"/>
                  <a:pt x="930644" y="299414"/>
                </a:cubicBezTo>
                <a:cubicBezTo>
                  <a:pt x="930644" y="464776"/>
                  <a:pt x="796591" y="598828"/>
                  <a:pt x="631229" y="598828"/>
                </a:cubicBezTo>
                <a:cubicBezTo>
                  <a:pt x="465867" y="598828"/>
                  <a:pt x="331814" y="464776"/>
                  <a:pt x="331814" y="299414"/>
                </a:cubicBezTo>
                <a:cubicBezTo>
                  <a:pt x="331814" y="134052"/>
                  <a:pt x="465867" y="0"/>
                  <a:pt x="631229" y="0"/>
                </a:cubicBezTo>
                <a:close/>
              </a:path>
            </a:pathLst>
          </a:custGeom>
          <a:solidFill>
            <a:schemeClr val="accent2">
              <a:lumMod val="50000"/>
            </a:schemeClr>
          </a:solidFill>
          <a:ln w="3175">
            <a:solidFill>
              <a:schemeClr val="tx1"/>
            </a:solidFill>
            <a:round/>
            <a:headEnd/>
            <a:tailEnd/>
          </a:ln>
        </p:spPr>
        <p:txBody>
          <a:bodyPr vert="horz" wrap="square" lIns="93252" tIns="46627" rIns="93252" bIns="46627" numCol="1" rtlCol="0" anchor="t" anchorCtr="0" compatLnSpc="1">
            <a:prstTxWarp prst="textNoShape">
              <a:avLst/>
            </a:prstTxWarp>
          </a:bodyPr>
          <a:lstStyle/>
          <a:p>
            <a:pPr defTabSz="932518" rtl="0"/>
            <a:endParaRPr lang="pt-BR" sz="1938" dirty="0">
              <a:solidFill>
                <a:prstClr val="black"/>
              </a:solidFill>
            </a:endParaRPr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12038"/>
          </a:xfrm>
        </p:spPr>
        <p:txBody>
          <a:bodyPr rtlCol="0"/>
          <a:lstStyle/>
          <a:p>
            <a:pPr rtl="0"/>
            <a:r>
              <a:rPr lang="pt-BR" sz="2800" dirty="0">
                <a:solidFill>
                  <a:schemeClr val="accent2">
                    <a:lumMod val="50000"/>
                  </a:schemeClr>
                </a:solidFill>
              </a:rPr>
              <a:t>Perfil do artesão do 33º Salão de Artesanato – João Pessoa </a:t>
            </a:r>
          </a:p>
        </p:txBody>
      </p:sp>
      <p:sp>
        <p:nvSpPr>
          <p:cNvPr id="2" name="Espaço Reservado para o Número do Slide 1"/>
          <p:cNvSpPr>
            <a:spLocks noGrp="1"/>
          </p:cNvSpPr>
          <p:nvPr>
            <p:ph type="sldNum" sz="quarter" idx="4294967295"/>
          </p:nvPr>
        </p:nvSpPr>
        <p:spPr>
          <a:xfrm>
            <a:off x="9448800" y="6316663"/>
            <a:ext cx="2743200" cy="365125"/>
          </a:xfrm>
        </p:spPr>
        <p:txBody>
          <a:bodyPr rtlCol="0"/>
          <a:lstStyle/>
          <a:p>
            <a:pPr rtl="0"/>
            <a:fld id="{5AE1514C-5E56-4738-A1FF-4B1CFD2A3E36}" type="slidenum">
              <a:rPr lang="pt-BR" smtClean="0"/>
              <a:pPr rtl="0"/>
              <a:t>3</a:t>
            </a:fld>
            <a:endParaRPr lang="pt-BR"/>
          </a:p>
        </p:txBody>
      </p:sp>
      <p:sp>
        <p:nvSpPr>
          <p:cNvPr id="146" name="Caixa de texto 1">
            <a:extLst>
              <a:ext uri="{FF2B5EF4-FFF2-40B4-BE49-F238E27FC236}">
                <a16:creationId xmlns:a16="http://schemas.microsoft.com/office/drawing/2014/main" id="{65495245-A42E-43B6-A3DF-387978901B80}"/>
              </a:ext>
            </a:extLst>
          </p:cNvPr>
          <p:cNvSpPr txBox="1"/>
          <p:nvPr/>
        </p:nvSpPr>
        <p:spPr>
          <a:xfrm>
            <a:off x="1226624" y="2015204"/>
            <a:ext cx="14139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r>
              <a:rPr lang="pt-BR" sz="2000" b="1" dirty="0">
                <a:solidFill>
                  <a:schemeClr val="accent2">
                    <a:lumMod val="50000"/>
                  </a:schemeClr>
                </a:solidFill>
              </a:rPr>
              <a:t>Pessoense</a:t>
            </a:r>
          </a:p>
        </p:txBody>
      </p:sp>
      <p:sp>
        <p:nvSpPr>
          <p:cNvPr id="148" name="Caixa de texto 1">
            <a:extLst>
              <a:ext uri="{FF2B5EF4-FFF2-40B4-BE49-F238E27FC236}">
                <a16:creationId xmlns:a16="http://schemas.microsoft.com/office/drawing/2014/main" id="{2A99EB8D-D709-4700-BA4F-5C22020E1A5A}"/>
              </a:ext>
            </a:extLst>
          </p:cNvPr>
          <p:cNvSpPr txBox="1"/>
          <p:nvPr/>
        </p:nvSpPr>
        <p:spPr>
          <a:xfrm>
            <a:off x="1226624" y="3476422"/>
            <a:ext cx="11608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pt-BR" sz="2000" b="1" dirty="0">
                <a:solidFill>
                  <a:schemeClr val="accent2">
                    <a:lumMod val="50000"/>
                  </a:schemeClr>
                </a:solidFill>
              </a:rPr>
              <a:t>Casados</a:t>
            </a:r>
          </a:p>
        </p:txBody>
      </p:sp>
      <p:sp>
        <p:nvSpPr>
          <p:cNvPr id="149" name="Caixa de texto 1">
            <a:extLst>
              <a:ext uri="{FF2B5EF4-FFF2-40B4-BE49-F238E27FC236}">
                <a16:creationId xmlns:a16="http://schemas.microsoft.com/office/drawing/2014/main" id="{1CB2045F-FE4E-40EC-814A-EAF2DCD74A3D}"/>
              </a:ext>
            </a:extLst>
          </p:cNvPr>
          <p:cNvSpPr txBox="1"/>
          <p:nvPr/>
        </p:nvSpPr>
        <p:spPr>
          <a:xfrm>
            <a:off x="1154071" y="5255879"/>
            <a:ext cx="181652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pt-BR" sz="2000" b="1" dirty="0">
                <a:solidFill>
                  <a:schemeClr val="accent2">
                    <a:lumMod val="50000"/>
                  </a:schemeClr>
                </a:solidFill>
              </a:rPr>
              <a:t>Ensino Médio</a:t>
            </a:r>
          </a:p>
        </p:txBody>
      </p:sp>
      <p:sp>
        <p:nvSpPr>
          <p:cNvPr id="150" name="Caixa de texto 1">
            <a:extLst>
              <a:ext uri="{FF2B5EF4-FFF2-40B4-BE49-F238E27FC236}">
                <a16:creationId xmlns:a16="http://schemas.microsoft.com/office/drawing/2014/main" id="{D8B2C055-3F63-4B15-91B9-5A9369DEFBEA}"/>
              </a:ext>
            </a:extLst>
          </p:cNvPr>
          <p:cNvSpPr txBox="1"/>
          <p:nvPr/>
        </p:nvSpPr>
        <p:spPr>
          <a:xfrm>
            <a:off x="8613887" y="1753063"/>
            <a:ext cx="256608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pt-BR" sz="2000" b="1" dirty="0">
                <a:solidFill>
                  <a:schemeClr val="accent2">
                    <a:lumMod val="50000"/>
                  </a:schemeClr>
                </a:solidFill>
              </a:rPr>
              <a:t>Possuem familiares </a:t>
            </a:r>
          </a:p>
          <a:p>
            <a:pPr rtl="0"/>
            <a:r>
              <a:rPr lang="pt-BR" sz="2000" b="1" dirty="0">
                <a:solidFill>
                  <a:schemeClr val="accent2">
                    <a:lumMod val="50000"/>
                  </a:schemeClr>
                </a:solidFill>
              </a:rPr>
              <a:t>no artesanato</a:t>
            </a:r>
          </a:p>
        </p:txBody>
      </p:sp>
      <p:sp>
        <p:nvSpPr>
          <p:cNvPr id="151" name="Caixa de texto 1">
            <a:extLst>
              <a:ext uri="{FF2B5EF4-FFF2-40B4-BE49-F238E27FC236}">
                <a16:creationId xmlns:a16="http://schemas.microsoft.com/office/drawing/2014/main" id="{8E276BBC-900E-4B1F-8159-4F8B888BF4B7}"/>
              </a:ext>
            </a:extLst>
          </p:cNvPr>
          <p:cNvSpPr txBox="1"/>
          <p:nvPr/>
        </p:nvSpPr>
        <p:spPr>
          <a:xfrm>
            <a:off x="8561272" y="5270463"/>
            <a:ext cx="16257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pt-BR" sz="2000" b="1" dirty="0">
                <a:solidFill>
                  <a:schemeClr val="accent2">
                    <a:lumMod val="50000"/>
                  </a:schemeClr>
                </a:solidFill>
              </a:rPr>
              <a:t>Cooperados</a:t>
            </a:r>
          </a:p>
        </p:txBody>
      </p:sp>
      <p:sp>
        <p:nvSpPr>
          <p:cNvPr id="152" name="Caixa de texto 1">
            <a:extLst>
              <a:ext uri="{FF2B5EF4-FFF2-40B4-BE49-F238E27FC236}">
                <a16:creationId xmlns:a16="http://schemas.microsoft.com/office/drawing/2014/main" id="{1EE784A2-5086-4DAA-877A-3D05721CF68C}"/>
              </a:ext>
            </a:extLst>
          </p:cNvPr>
          <p:cNvSpPr txBox="1"/>
          <p:nvPr/>
        </p:nvSpPr>
        <p:spPr>
          <a:xfrm>
            <a:off x="8671328" y="3611046"/>
            <a:ext cx="13379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pt-BR" sz="2000" b="1" dirty="0">
                <a:solidFill>
                  <a:schemeClr val="accent2">
                    <a:lumMod val="50000"/>
                  </a:schemeClr>
                </a:solidFill>
              </a:rPr>
              <a:t>Informais</a:t>
            </a:r>
          </a:p>
        </p:txBody>
      </p:sp>
      <p:sp>
        <p:nvSpPr>
          <p:cNvPr id="153" name="Caixa de texto 1">
            <a:extLst>
              <a:ext uri="{FF2B5EF4-FFF2-40B4-BE49-F238E27FC236}">
                <a16:creationId xmlns:a16="http://schemas.microsoft.com/office/drawing/2014/main" id="{ED253C30-8919-4C35-8E82-FC2E31C7A99E}"/>
              </a:ext>
            </a:extLst>
          </p:cNvPr>
          <p:cNvSpPr txBox="1"/>
          <p:nvPr/>
        </p:nvSpPr>
        <p:spPr>
          <a:xfrm>
            <a:off x="2472503" y="6301023"/>
            <a:ext cx="26609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r>
              <a:rPr lang="pt-BR" sz="2400" b="1" dirty="0">
                <a:solidFill>
                  <a:schemeClr val="accent2">
                    <a:lumMod val="50000"/>
                  </a:schemeClr>
                </a:solidFill>
              </a:rPr>
              <a:t>55 anos de idade</a:t>
            </a:r>
          </a:p>
        </p:txBody>
      </p:sp>
      <p:sp>
        <p:nvSpPr>
          <p:cNvPr id="155" name="Caixa de texto 1">
            <a:extLst>
              <a:ext uri="{FF2B5EF4-FFF2-40B4-BE49-F238E27FC236}">
                <a16:creationId xmlns:a16="http://schemas.microsoft.com/office/drawing/2014/main" id="{A31E3AD9-6DBF-4CDE-8898-30B10F61DC9B}"/>
              </a:ext>
            </a:extLst>
          </p:cNvPr>
          <p:cNvSpPr txBox="1"/>
          <p:nvPr/>
        </p:nvSpPr>
        <p:spPr>
          <a:xfrm>
            <a:off x="5565907" y="6303940"/>
            <a:ext cx="48438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pt-BR" sz="2400" b="1" dirty="0">
                <a:solidFill>
                  <a:schemeClr val="accent2">
                    <a:lumMod val="50000"/>
                  </a:schemeClr>
                </a:solidFill>
              </a:rPr>
              <a:t>Mais de 20 anos de experiência</a:t>
            </a:r>
          </a:p>
        </p:txBody>
      </p:sp>
      <p:grpSp>
        <p:nvGrpSpPr>
          <p:cNvPr id="38" name="Gráfico de Porcentagem" descr="Gráfico de porcentagem&#10;">
            <a:extLst>
              <a:ext uri="{FF2B5EF4-FFF2-40B4-BE49-F238E27FC236}">
                <a16:creationId xmlns:a16="http://schemas.microsoft.com/office/drawing/2014/main" id="{7A39B0C5-E497-4A49-A181-CC2B81242424}"/>
              </a:ext>
            </a:extLst>
          </p:cNvPr>
          <p:cNvGrpSpPr/>
          <p:nvPr/>
        </p:nvGrpSpPr>
        <p:grpSpPr>
          <a:xfrm>
            <a:off x="6924369" y="3017191"/>
            <a:ext cx="1645920" cy="1645973"/>
            <a:chOff x="4545251" y="1222905"/>
            <a:chExt cx="1645920" cy="1645973"/>
          </a:xfrm>
        </p:grpSpPr>
        <p:sp>
          <p:nvSpPr>
            <p:cNvPr id="39" name="Oval Externa">
              <a:extLst>
                <a:ext uri="{FF2B5EF4-FFF2-40B4-BE49-F238E27FC236}">
                  <a16:creationId xmlns:a16="http://schemas.microsoft.com/office/drawing/2014/main" id="{D0A37FEF-DCBD-4CA9-A11C-86788728272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46290" y="1323168"/>
              <a:ext cx="1447527" cy="1447527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 w="9525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2400" b="1" i="0" u="none" strike="noStrike" kern="0" cap="none" spc="0" normalizeH="0" baseline="0">
                <a:ln>
                  <a:noFill/>
                </a:ln>
                <a:solidFill>
                  <a:srgbClr val="76B141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0" name="pontos / linha">
              <a:extLst>
                <a:ext uri="{FF2B5EF4-FFF2-40B4-BE49-F238E27FC236}">
                  <a16:creationId xmlns:a16="http://schemas.microsoft.com/office/drawing/2014/main" id="{5493985E-C79C-4BDF-8061-66F48BD60B2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783558" y="1460436"/>
              <a:ext cx="1172990" cy="1172990"/>
            </a:xfrm>
            <a:prstGeom prst="ellipse">
              <a:avLst/>
            </a:prstGeom>
            <a:noFill/>
            <a:ln w="40005" cap="rnd" cmpd="sng" algn="ctr">
              <a:solidFill>
                <a:schemeClr val="bg1"/>
              </a:solidFill>
              <a:prstDash val="sysDot"/>
            </a:ln>
            <a:effectLst/>
          </p:spPr>
          <p:txBody>
            <a:bodyPr rtlCol="0" anchor="ctr"/>
            <a:lstStyle/>
            <a:p>
              <a:pPr algn="ctr" defTabSz="457200" rtl="0"/>
              <a:endParaRPr lang="pt-BR" kern="0">
                <a:solidFill>
                  <a:prstClr val="white"/>
                </a:solidFill>
                <a:latin typeface="Calibri"/>
              </a:endParaRPr>
            </a:p>
          </p:txBody>
        </p:sp>
        <p:graphicFrame>
          <p:nvGraphicFramePr>
            <p:cNvPr id="41" name="Gráfico do Excel">
              <a:extLst>
                <a:ext uri="{FF2B5EF4-FFF2-40B4-BE49-F238E27FC236}">
                  <a16:creationId xmlns:a16="http://schemas.microsoft.com/office/drawing/2014/main" id="{439B84E7-27B6-4316-8286-76849C872A14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60686328"/>
                </p:ext>
              </p:extLst>
            </p:nvPr>
          </p:nvGraphicFramePr>
          <p:xfrm>
            <a:off x="4545251" y="1222905"/>
            <a:ext cx="1645920" cy="164597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</p:grpSp>
      <p:grpSp>
        <p:nvGrpSpPr>
          <p:cNvPr id="48" name="Gráfico de Porcentagem" descr="Gráfico de porcentagem&#10;">
            <a:extLst>
              <a:ext uri="{FF2B5EF4-FFF2-40B4-BE49-F238E27FC236}">
                <a16:creationId xmlns:a16="http://schemas.microsoft.com/office/drawing/2014/main" id="{A690C3E6-CAB9-464D-845F-C6738B82300B}"/>
              </a:ext>
            </a:extLst>
          </p:cNvPr>
          <p:cNvGrpSpPr/>
          <p:nvPr/>
        </p:nvGrpSpPr>
        <p:grpSpPr>
          <a:xfrm>
            <a:off x="3029332" y="2988115"/>
            <a:ext cx="1645920" cy="1645973"/>
            <a:chOff x="4545251" y="1222905"/>
            <a:chExt cx="1645920" cy="1645973"/>
          </a:xfrm>
        </p:grpSpPr>
        <p:sp>
          <p:nvSpPr>
            <p:cNvPr id="49" name="Oval Externa">
              <a:extLst>
                <a:ext uri="{FF2B5EF4-FFF2-40B4-BE49-F238E27FC236}">
                  <a16:creationId xmlns:a16="http://schemas.microsoft.com/office/drawing/2014/main" id="{AA54A004-9EF3-4999-9543-8D5A7F0431E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46290" y="1323168"/>
              <a:ext cx="1447527" cy="1447527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 w="9525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2400" b="1" i="0" u="none" strike="noStrike" kern="0" cap="none" spc="0" normalizeH="0" baseline="0">
                <a:ln>
                  <a:noFill/>
                </a:ln>
                <a:solidFill>
                  <a:srgbClr val="76B141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0" name="pontos / linha">
              <a:extLst>
                <a:ext uri="{FF2B5EF4-FFF2-40B4-BE49-F238E27FC236}">
                  <a16:creationId xmlns:a16="http://schemas.microsoft.com/office/drawing/2014/main" id="{1EF48CB5-077A-43EB-B492-CD0F311ED97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783558" y="1460436"/>
              <a:ext cx="1172990" cy="1172990"/>
            </a:xfrm>
            <a:prstGeom prst="ellipse">
              <a:avLst/>
            </a:prstGeom>
            <a:noFill/>
            <a:ln w="40005" cap="rnd" cmpd="sng" algn="ctr">
              <a:solidFill>
                <a:schemeClr val="bg1"/>
              </a:solidFill>
              <a:prstDash val="sysDot"/>
            </a:ln>
            <a:effectLst/>
          </p:spPr>
          <p:txBody>
            <a:bodyPr rtlCol="0" anchor="ctr"/>
            <a:lstStyle/>
            <a:p>
              <a:pPr algn="ctr" defTabSz="457200" rtl="0"/>
              <a:endParaRPr lang="pt-BR" kern="0">
                <a:solidFill>
                  <a:prstClr val="white"/>
                </a:solidFill>
                <a:latin typeface="Calibri"/>
              </a:endParaRPr>
            </a:p>
          </p:txBody>
        </p:sp>
        <p:graphicFrame>
          <p:nvGraphicFramePr>
            <p:cNvPr id="51" name="Gráfico do Excel">
              <a:extLst>
                <a:ext uri="{FF2B5EF4-FFF2-40B4-BE49-F238E27FC236}">
                  <a16:creationId xmlns:a16="http://schemas.microsoft.com/office/drawing/2014/main" id="{A515B533-140D-4E63-95A8-009B88C8D2D1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597892560"/>
                </p:ext>
              </p:extLst>
            </p:nvPr>
          </p:nvGraphicFramePr>
          <p:xfrm>
            <a:off x="4545251" y="1222905"/>
            <a:ext cx="1645920" cy="164597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</p:grpSp>
      <p:grpSp>
        <p:nvGrpSpPr>
          <p:cNvPr id="52" name="Gráfico de Porcentagem" descr="Gráfico de porcentagem&#10;">
            <a:extLst>
              <a:ext uri="{FF2B5EF4-FFF2-40B4-BE49-F238E27FC236}">
                <a16:creationId xmlns:a16="http://schemas.microsoft.com/office/drawing/2014/main" id="{BB9DFAAC-8F93-48BD-96C1-92C9A8899198}"/>
              </a:ext>
            </a:extLst>
          </p:cNvPr>
          <p:cNvGrpSpPr/>
          <p:nvPr/>
        </p:nvGrpSpPr>
        <p:grpSpPr>
          <a:xfrm>
            <a:off x="3013252" y="1392273"/>
            <a:ext cx="1645920" cy="1645973"/>
            <a:chOff x="4545251" y="1222905"/>
            <a:chExt cx="1645920" cy="1645973"/>
          </a:xfrm>
        </p:grpSpPr>
        <p:sp>
          <p:nvSpPr>
            <p:cNvPr id="53" name="Oval Externa">
              <a:extLst>
                <a:ext uri="{FF2B5EF4-FFF2-40B4-BE49-F238E27FC236}">
                  <a16:creationId xmlns:a16="http://schemas.microsoft.com/office/drawing/2014/main" id="{7302D58A-D8D1-4453-B5BD-EE9607437A8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46290" y="1323168"/>
              <a:ext cx="1447527" cy="1447527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 w="9525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2400" b="1" i="0" u="none" strike="noStrike" kern="0" cap="none" spc="0" normalizeH="0" baseline="0">
                <a:ln>
                  <a:noFill/>
                </a:ln>
                <a:solidFill>
                  <a:srgbClr val="76B141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4" name="pontos / linha">
              <a:extLst>
                <a:ext uri="{FF2B5EF4-FFF2-40B4-BE49-F238E27FC236}">
                  <a16:creationId xmlns:a16="http://schemas.microsoft.com/office/drawing/2014/main" id="{25C303CE-4E94-43AF-A82D-8E4F76B0F71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783558" y="1460436"/>
              <a:ext cx="1172990" cy="1172990"/>
            </a:xfrm>
            <a:prstGeom prst="ellipse">
              <a:avLst/>
            </a:prstGeom>
            <a:noFill/>
            <a:ln w="40005" cap="rnd" cmpd="sng" algn="ctr">
              <a:solidFill>
                <a:schemeClr val="bg1"/>
              </a:solidFill>
              <a:prstDash val="sysDot"/>
            </a:ln>
            <a:effectLst/>
          </p:spPr>
          <p:txBody>
            <a:bodyPr rtlCol="0" anchor="ctr"/>
            <a:lstStyle/>
            <a:p>
              <a:pPr algn="ctr" defTabSz="457200" rtl="0"/>
              <a:endParaRPr lang="pt-BR" kern="0">
                <a:solidFill>
                  <a:prstClr val="white"/>
                </a:solidFill>
                <a:latin typeface="Calibri"/>
              </a:endParaRPr>
            </a:p>
          </p:txBody>
        </p:sp>
        <p:graphicFrame>
          <p:nvGraphicFramePr>
            <p:cNvPr id="55" name="Gráfico do Excel">
              <a:extLst>
                <a:ext uri="{FF2B5EF4-FFF2-40B4-BE49-F238E27FC236}">
                  <a16:creationId xmlns:a16="http://schemas.microsoft.com/office/drawing/2014/main" id="{0F0FBE43-0A80-43D2-A347-19F4D129049A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683935286"/>
                </p:ext>
              </p:extLst>
            </p:nvPr>
          </p:nvGraphicFramePr>
          <p:xfrm>
            <a:off x="4545251" y="1222905"/>
            <a:ext cx="1645920" cy="164597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</p:grpSp>
      <p:grpSp>
        <p:nvGrpSpPr>
          <p:cNvPr id="60" name="Gráfico de Porcentagem" descr="Gráfico de porcentagem&#10;">
            <a:extLst>
              <a:ext uri="{FF2B5EF4-FFF2-40B4-BE49-F238E27FC236}">
                <a16:creationId xmlns:a16="http://schemas.microsoft.com/office/drawing/2014/main" id="{6F130451-9095-401D-A3AD-1CCD005A5504}"/>
              </a:ext>
            </a:extLst>
          </p:cNvPr>
          <p:cNvGrpSpPr/>
          <p:nvPr/>
        </p:nvGrpSpPr>
        <p:grpSpPr>
          <a:xfrm>
            <a:off x="3022181" y="4632947"/>
            <a:ext cx="1645920" cy="1645973"/>
            <a:chOff x="4545251" y="1222905"/>
            <a:chExt cx="1645920" cy="1645973"/>
          </a:xfrm>
        </p:grpSpPr>
        <p:sp>
          <p:nvSpPr>
            <p:cNvPr id="61" name="Oval Externa">
              <a:extLst>
                <a:ext uri="{FF2B5EF4-FFF2-40B4-BE49-F238E27FC236}">
                  <a16:creationId xmlns:a16="http://schemas.microsoft.com/office/drawing/2014/main" id="{D4EAAA47-08AA-4F0D-A02A-DAF03545F1F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46290" y="1323168"/>
              <a:ext cx="1447527" cy="1447527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 w="9525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2400" b="1" i="0" u="none" strike="noStrike" kern="0" cap="none" spc="0" normalizeH="0" baseline="0">
                <a:ln>
                  <a:noFill/>
                </a:ln>
                <a:solidFill>
                  <a:srgbClr val="76B141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2" name="pontos / linha">
              <a:extLst>
                <a:ext uri="{FF2B5EF4-FFF2-40B4-BE49-F238E27FC236}">
                  <a16:creationId xmlns:a16="http://schemas.microsoft.com/office/drawing/2014/main" id="{4EF0DC71-C895-4C62-9920-ED6AE2D5CFE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783558" y="1460436"/>
              <a:ext cx="1172990" cy="1172990"/>
            </a:xfrm>
            <a:prstGeom prst="ellipse">
              <a:avLst/>
            </a:prstGeom>
            <a:noFill/>
            <a:ln w="40005" cap="rnd" cmpd="sng" algn="ctr">
              <a:solidFill>
                <a:schemeClr val="bg1"/>
              </a:solidFill>
              <a:prstDash val="sysDot"/>
            </a:ln>
            <a:effectLst/>
          </p:spPr>
          <p:txBody>
            <a:bodyPr rtlCol="0" anchor="ctr"/>
            <a:lstStyle/>
            <a:p>
              <a:pPr algn="ctr" defTabSz="457200" rtl="0"/>
              <a:endParaRPr lang="pt-BR" kern="0">
                <a:solidFill>
                  <a:prstClr val="white"/>
                </a:solidFill>
                <a:latin typeface="Calibri"/>
              </a:endParaRPr>
            </a:p>
          </p:txBody>
        </p:sp>
        <p:graphicFrame>
          <p:nvGraphicFramePr>
            <p:cNvPr id="67" name="Gráfico do Excel">
              <a:extLst>
                <a:ext uri="{FF2B5EF4-FFF2-40B4-BE49-F238E27FC236}">
                  <a16:creationId xmlns:a16="http://schemas.microsoft.com/office/drawing/2014/main" id="{E6C43AAA-28C7-4CA3-AFA2-8E61E29DB89A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820561885"/>
                </p:ext>
              </p:extLst>
            </p:nvPr>
          </p:nvGraphicFramePr>
          <p:xfrm>
            <a:off x="4545251" y="1222905"/>
            <a:ext cx="1645920" cy="164597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6"/>
            </a:graphicData>
          </a:graphic>
        </p:graphicFrame>
      </p:grpSp>
      <p:grpSp>
        <p:nvGrpSpPr>
          <p:cNvPr id="72" name="Gráfico de Porcentagem" descr="Gráfico de porcentagem&#10;">
            <a:extLst>
              <a:ext uri="{FF2B5EF4-FFF2-40B4-BE49-F238E27FC236}">
                <a16:creationId xmlns:a16="http://schemas.microsoft.com/office/drawing/2014/main" id="{4E6BE6C1-3343-42BF-9D61-CD620B083030}"/>
              </a:ext>
            </a:extLst>
          </p:cNvPr>
          <p:cNvGrpSpPr/>
          <p:nvPr/>
        </p:nvGrpSpPr>
        <p:grpSpPr>
          <a:xfrm>
            <a:off x="6919060" y="1396119"/>
            <a:ext cx="1645920" cy="1645973"/>
            <a:chOff x="4545251" y="1222905"/>
            <a:chExt cx="1645920" cy="1645973"/>
          </a:xfrm>
        </p:grpSpPr>
        <p:sp>
          <p:nvSpPr>
            <p:cNvPr id="73" name="Oval Externa">
              <a:extLst>
                <a:ext uri="{FF2B5EF4-FFF2-40B4-BE49-F238E27FC236}">
                  <a16:creationId xmlns:a16="http://schemas.microsoft.com/office/drawing/2014/main" id="{9103318B-0127-472A-9A46-E538F66AF17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46290" y="1323168"/>
              <a:ext cx="1447527" cy="1447527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 w="9525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2400" b="1" i="0" u="none" strike="noStrike" kern="0" cap="none" spc="0" normalizeH="0" baseline="0">
                <a:ln>
                  <a:noFill/>
                </a:ln>
                <a:solidFill>
                  <a:srgbClr val="76B141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4" name="pontos / linha">
              <a:extLst>
                <a:ext uri="{FF2B5EF4-FFF2-40B4-BE49-F238E27FC236}">
                  <a16:creationId xmlns:a16="http://schemas.microsoft.com/office/drawing/2014/main" id="{DE415B44-FDC6-450A-AF36-BBBDEDD753C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783558" y="1460436"/>
              <a:ext cx="1172990" cy="1172990"/>
            </a:xfrm>
            <a:prstGeom prst="ellipse">
              <a:avLst/>
            </a:prstGeom>
            <a:noFill/>
            <a:ln w="40005" cap="rnd" cmpd="sng" algn="ctr">
              <a:solidFill>
                <a:schemeClr val="bg1"/>
              </a:solidFill>
              <a:prstDash val="sysDot"/>
            </a:ln>
            <a:effectLst/>
          </p:spPr>
          <p:txBody>
            <a:bodyPr rtlCol="0" anchor="ctr"/>
            <a:lstStyle/>
            <a:p>
              <a:pPr algn="ctr" defTabSz="457200" rtl="0"/>
              <a:endParaRPr lang="pt-BR" kern="0">
                <a:solidFill>
                  <a:prstClr val="white"/>
                </a:solidFill>
                <a:latin typeface="Calibri"/>
              </a:endParaRPr>
            </a:p>
          </p:txBody>
        </p:sp>
        <p:graphicFrame>
          <p:nvGraphicFramePr>
            <p:cNvPr id="75" name="Gráfico do Excel">
              <a:extLst>
                <a:ext uri="{FF2B5EF4-FFF2-40B4-BE49-F238E27FC236}">
                  <a16:creationId xmlns:a16="http://schemas.microsoft.com/office/drawing/2014/main" id="{E68D8A91-85A5-48F3-B86E-BA6A1A756EDB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987217780"/>
                </p:ext>
              </p:extLst>
            </p:nvPr>
          </p:nvGraphicFramePr>
          <p:xfrm>
            <a:off x="4545251" y="1222905"/>
            <a:ext cx="1645920" cy="164597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7"/>
            </a:graphicData>
          </a:graphic>
        </p:graphicFrame>
      </p:grpSp>
      <p:grpSp>
        <p:nvGrpSpPr>
          <p:cNvPr id="76" name="Gráfico de Porcentagem" descr="Gráfico de porcentagem&#10;">
            <a:extLst>
              <a:ext uri="{FF2B5EF4-FFF2-40B4-BE49-F238E27FC236}">
                <a16:creationId xmlns:a16="http://schemas.microsoft.com/office/drawing/2014/main" id="{C1FC256B-7584-4293-A6B7-75934198346B}"/>
              </a:ext>
            </a:extLst>
          </p:cNvPr>
          <p:cNvGrpSpPr/>
          <p:nvPr/>
        </p:nvGrpSpPr>
        <p:grpSpPr>
          <a:xfrm>
            <a:off x="6919060" y="4631900"/>
            <a:ext cx="1645920" cy="1645973"/>
            <a:chOff x="4545251" y="1222905"/>
            <a:chExt cx="1645920" cy="1645973"/>
          </a:xfrm>
        </p:grpSpPr>
        <p:sp>
          <p:nvSpPr>
            <p:cNvPr id="81" name="Oval Externa">
              <a:extLst>
                <a:ext uri="{FF2B5EF4-FFF2-40B4-BE49-F238E27FC236}">
                  <a16:creationId xmlns:a16="http://schemas.microsoft.com/office/drawing/2014/main" id="{920328E5-6652-48BF-A8EC-5F2F0654AA2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46290" y="1323168"/>
              <a:ext cx="1447527" cy="1447527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 w="9525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2400" b="1" i="0" u="none" strike="noStrike" kern="0" cap="none" spc="0" normalizeH="0" baseline="0">
                <a:ln>
                  <a:noFill/>
                </a:ln>
                <a:solidFill>
                  <a:srgbClr val="76B141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2" name="pontos / linha">
              <a:extLst>
                <a:ext uri="{FF2B5EF4-FFF2-40B4-BE49-F238E27FC236}">
                  <a16:creationId xmlns:a16="http://schemas.microsoft.com/office/drawing/2014/main" id="{4C1FCAF4-6F9B-4815-80EB-FB1797793BF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783558" y="1460436"/>
              <a:ext cx="1172990" cy="1172990"/>
            </a:xfrm>
            <a:prstGeom prst="ellipse">
              <a:avLst/>
            </a:prstGeom>
            <a:noFill/>
            <a:ln w="40005" cap="rnd" cmpd="sng" algn="ctr">
              <a:solidFill>
                <a:schemeClr val="bg1"/>
              </a:solidFill>
              <a:prstDash val="sysDot"/>
            </a:ln>
            <a:effectLst/>
          </p:spPr>
          <p:txBody>
            <a:bodyPr rtlCol="0" anchor="ctr"/>
            <a:lstStyle/>
            <a:p>
              <a:pPr algn="ctr" defTabSz="457200" rtl="0"/>
              <a:endParaRPr lang="pt-BR" kern="0">
                <a:solidFill>
                  <a:prstClr val="white"/>
                </a:solidFill>
                <a:latin typeface="Calibri"/>
              </a:endParaRPr>
            </a:p>
          </p:txBody>
        </p:sp>
        <p:graphicFrame>
          <p:nvGraphicFramePr>
            <p:cNvPr id="83" name="Gráfico do Excel">
              <a:extLst>
                <a:ext uri="{FF2B5EF4-FFF2-40B4-BE49-F238E27FC236}">
                  <a16:creationId xmlns:a16="http://schemas.microsoft.com/office/drawing/2014/main" id="{D119879E-D3FA-4390-9833-45C7421C5F74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401175659"/>
                </p:ext>
              </p:extLst>
            </p:nvPr>
          </p:nvGraphicFramePr>
          <p:xfrm>
            <a:off x="4545251" y="1222905"/>
            <a:ext cx="1645920" cy="164597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8"/>
            </a:graphicData>
          </a:graphic>
        </p:graphicFrame>
      </p:grpSp>
      <p:sp>
        <p:nvSpPr>
          <p:cNvPr id="4" name="CaixaDeTexto 3">
            <a:extLst>
              <a:ext uri="{FF2B5EF4-FFF2-40B4-BE49-F238E27FC236}">
                <a16:creationId xmlns:a16="http://schemas.microsoft.com/office/drawing/2014/main" id="{F1702B03-08F4-4010-8AD7-6DC4C8B7BA6C}"/>
              </a:ext>
            </a:extLst>
          </p:cNvPr>
          <p:cNvSpPr txBox="1"/>
          <p:nvPr/>
        </p:nvSpPr>
        <p:spPr>
          <a:xfrm>
            <a:off x="51259" y="860202"/>
            <a:ext cx="46431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1" dirty="0">
                <a:solidFill>
                  <a:schemeClr val="accent2">
                    <a:lumMod val="50000"/>
                  </a:schemeClr>
                </a:solidFill>
              </a:rPr>
              <a:t>1 - PERFIL CULTURAL E SOCIAL</a:t>
            </a:r>
          </a:p>
        </p:txBody>
      </p:sp>
    </p:spTree>
    <p:extLst>
      <p:ext uri="{BB962C8B-B14F-4D97-AF65-F5344CB8AC3E}">
        <p14:creationId xmlns:p14="http://schemas.microsoft.com/office/powerpoint/2010/main" val="2745778865"/>
      </p:ext>
    </p:extLst>
  </p:cSld>
  <p:clrMapOvr>
    <a:masterClrMapping/>
  </p:clrMapOvr>
  <p:transition spd="slow">
    <p:push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F4DFB25D-C61F-41C1-9A00-4FBA57489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5AE1514C-5E56-4738-A1FF-4B1CFD2A3E36}" type="slidenum">
              <a:rPr lang="pt-BR" noProof="0" smtClean="0"/>
              <a:t>30</a:t>
            </a:fld>
            <a:endParaRPr lang="pt-BR" noProof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85925FD6-BCE7-4405-A062-51ECB108E7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1998" y="5535376"/>
            <a:ext cx="1300002" cy="1300002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DDBF1B86-BB16-445D-8E1B-8C67970BA9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231" y="101420"/>
            <a:ext cx="9893537" cy="6655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57806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F4DFB25D-C61F-41C1-9A00-4FBA57489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5AE1514C-5E56-4738-A1FF-4B1CFD2A3E36}" type="slidenum">
              <a:rPr lang="pt-BR" noProof="0" smtClean="0"/>
              <a:t>31</a:t>
            </a:fld>
            <a:endParaRPr lang="pt-BR" noProof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85925FD6-BCE7-4405-A062-51ECB108E7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1998" y="5535376"/>
            <a:ext cx="1300002" cy="1300002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8CA4D20A-E90F-472A-9949-5F1A535793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231" y="101420"/>
            <a:ext cx="9893537" cy="6655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01624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8E1182-43D0-4845-9157-225E46EA9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solidFill>
                  <a:schemeClr val="accent2">
                    <a:lumMod val="50000"/>
                  </a:schemeClr>
                </a:solidFill>
              </a:rPr>
              <a:t>Principais considerações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A44494F4-4F80-4AAE-A146-5BF82DBF8F71}"/>
              </a:ext>
            </a:extLst>
          </p:cNvPr>
          <p:cNvSpPr txBox="1"/>
          <p:nvPr/>
        </p:nvSpPr>
        <p:spPr>
          <a:xfrm>
            <a:off x="1187741" y="1050758"/>
            <a:ext cx="9816517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pt-BR" dirty="0"/>
              <a:t>34,45% dos artesãos possuem </a:t>
            </a:r>
            <a:r>
              <a:rPr lang="pt-BR" dirty="0">
                <a:solidFill>
                  <a:schemeClr val="accent6"/>
                </a:solidFill>
              </a:rPr>
              <a:t>ensino médio completo</a:t>
            </a:r>
            <a:r>
              <a:rPr lang="pt-BR" dirty="0"/>
              <a:t> e cerca de 27% possuem </a:t>
            </a:r>
            <a:r>
              <a:rPr lang="pt-BR" dirty="0">
                <a:solidFill>
                  <a:schemeClr val="accent6"/>
                </a:solidFill>
              </a:rPr>
              <a:t>ensino superior completo</a:t>
            </a:r>
            <a:r>
              <a:rPr lang="pt-BR" dirty="0"/>
              <a:t>. </a:t>
            </a:r>
          </a:p>
          <a:p>
            <a:pPr marL="342900" indent="-342900">
              <a:buFont typeface="+mj-lt"/>
              <a:buAutoNum type="arabicPeriod"/>
            </a:pPr>
            <a:endParaRPr lang="pt-BR" dirty="0">
              <a:solidFill>
                <a:schemeClr val="accent6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pt-BR" dirty="0"/>
              <a:t>Como principais fonte de aprendizado temos o </a:t>
            </a:r>
            <a:r>
              <a:rPr lang="pt-BR" dirty="0">
                <a:solidFill>
                  <a:schemeClr val="accent6"/>
                </a:solidFill>
              </a:rPr>
              <a:t>autodidatismo e parentes</a:t>
            </a:r>
            <a:r>
              <a:rPr lang="pt-BR" dirty="0"/>
              <a:t>.</a:t>
            </a:r>
          </a:p>
          <a:p>
            <a:pPr marL="342900" indent="-342900">
              <a:buFont typeface="+mj-lt"/>
              <a:buAutoNum type="arabicPeriod"/>
            </a:pPr>
            <a:endParaRPr lang="pt-BR" dirty="0"/>
          </a:p>
          <a:p>
            <a:pPr marL="342900" indent="-342900">
              <a:buFont typeface="+mj-lt"/>
              <a:buAutoNum type="arabicPeriod"/>
            </a:pPr>
            <a:r>
              <a:rPr lang="pt-BR" dirty="0"/>
              <a:t>A maioria dos artesãos são </a:t>
            </a:r>
            <a:r>
              <a:rPr lang="pt-BR" dirty="0">
                <a:solidFill>
                  <a:schemeClr val="accent6"/>
                </a:solidFill>
              </a:rPr>
              <a:t>informais</a:t>
            </a:r>
            <a:r>
              <a:rPr lang="pt-BR" dirty="0"/>
              <a:t> e apenas 5% deles desejam se formalizar.</a:t>
            </a:r>
          </a:p>
          <a:p>
            <a:pPr marL="342900" indent="-342900">
              <a:buFont typeface="+mj-lt"/>
              <a:buAutoNum type="arabicPeriod"/>
            </a:pPr>
            <a:endParaRPr lang="pt-BR" dirty="0"/>
          </a:p>
          <a:p>
            <a:pPr marL="342900" indent="-342900">
              <a:buFont typeface="+mj-lt"/>
              <a:buAutoNum type="arabicPeriod"/>
            </a:pPr>
            <a:r>
              <a:rPr lang="pt-BR" dirty="0"/>
              <a:t>A maior inspiração para confecção dos produtos vem da </a:t>
            </a:r>
            <a:r>
              <a:rPr lang="pt-BR" dirty="0">
                <a:solidFill>
                  <a:schemeClr val="accent6"/>
                </a:solidFill>
              </a:rPr>
              <a:t>história pessoal </a:t>
            </a:r>
            <a:r>
              <a:rPr lang="pt-BR" dirty="0"/>
              <a:t>dos artesãos. Bonecas, bolsas, esculturas e vestuários são os </a:t>
            </a:r>
            <a:r>
              <a:rPr lang="pt-BR" dirty="0">
                <a:solidFill>
                  <a:schemeClr val="accent6"/>
                </a:solidFill>
              </a:rPr>
              <a:t>itens prediletos</a:t>
            </a:r>
            <a:r>
              <a:rPr lang="pt-BR" dirty="0"/>
              <a:t> dos artesãos. Fios, tecidos e madeiras são as </a:t>
            </a:r>
            <a:r>
              <a:rPr lang="pt-BR" dirty="0">
                <a:solidFill>
                  <a:schemeClr val="accent6"/>
                </a:solidFill>
              </a:rPr>
              <a:t>matérias primais mais comuns</a:t>
            </a:r>
            <a:r>
              <a:rPr lang="pt-BR" dirty="0"/>
              <a:t>. </a:t>
            </a:r>
          </a:p>
          <a:p>
            <a:pPr marL="342900" indent="-342900">
              <a:buFont typeface="+mj-lt"/>
              <a:buAutoNum type="arabicPeriod"/>
            </a:pPr>
            <a:endParaRPr lang="pt-BR" dirty="0"/>
          </a:p>
          <a:p>
            <a:pPr marL="342900" indent="-342900">
              <a:buFont typeface="+mj-lt"/>
              <a:buAutoNum type="arabicPeriod"/>
            </a:pPr>
            <a:r>
              <a:rPr lang="pt-BR" dirty="0"/>
              <a:t>Há um anseio por </a:t>
            </a:r>
            <a:r>
              <a:rPr lang="pt-BR" dirty="0">
                <a:solidFill>
                  <a:schemeClr val="accent6"/>
                </a:solidFill>
              </a:rPr>
              <a:t>cursos de captação </a:t>
            </a:r>
            <a:r>
              <a:rPr lang="pt-BR" dirty="0"/>
              <a:t>entre os artesãos.</a:t>
            </a:r>
          </a:p>
          <a:p>
            <a:pPr marL="342900" indent="-342900">
              <a:buFont typeface="+mj-lt"/>
              <a:buAutoNum type="arabicPeriod"/>
            </a:pPr>
            <a:endParaRPr lang="pt-BR" dirty="0"/>
          </a:p>
          <a:p>
            <a:pPr marL="342900" indent="-342900">
              <a:buFont typeface="+mj-lt"/>
              <a:buAutoNum type="arabicPeriod"/>
            </a:pPr>
            <a:r>
              <a:rPr lang="pt-BR" dirty="0"/>
              <a:t>A maior parcela da clientela é </a:t>
            </a:r>
            <a:r>
              <a:rPr lang="pt-BR" dirty="0">
                <a:solidFill>
                  <a:schemeClr val="accent6"/>
                </a:solidFill>
              </a:rPr>
              <a:t>nacional.</a:t>
            </a:r>
          </a:p>
          <a:p>
            <a:pPr marL="342900" indent="-342900">
              <a:buFont typeface="+mj-lt"/>
              <a:buAutoNum type="arabicPeriod"/>
            </a:pPr>
            <a:endParaRPr lang="pt-BR" dirty="0"/>
          </a:p>
          <a:p>
            <a:pPr marL="342900" indent="-342900">
              <a:buFont typeface="+mj-lt"/>
              <a:buAutoNum type="arabicPeriod"/>
            </a:pPr>
            <a:r>
              <a:rPr lang="pt-BR" dirty="0"/>
              <a:t>O gasto médio dos visitantes – locais e turistas – é </a:t>
            </a:r>
            <a:r>
              <a:rPr lang="pt-BR" dirty="0">
                <a:solidFill>
                  <a:schemeClr val="accent6"/>
                </a:solidFill>
              </a:rPr>
              <a:t>baixo</a:t>
            </a:r>
            <a:r>
              <a:rPr lang="pt-BR" dirty="0"/>
              <a:t>. Apesar disso, a grande maioria dos visitantes relataram que tiveram suas </a:t>
            </a:r>
            <a:r>
              <a:rPr lang="pt-BR" dirty="0">
                <a:solidFill>
                  <a:schemeClr val="accent6"/>
                </a:solidFill>
              </a:rPr>
              <a:t>expectativas atendidas</a:t>
            </a:r>
            <a:r>
              <a:rPr lang="pt-BR" dirty="0"/>
              <a:t>.</a:t>
            </a:r>
          </a:p>
          <a:p>
            <a:pPr marL="342900" indent="-342900">
              <a:buFont typeface="+mj-lt"/>
              <a:buAutoNum type="arabicPeriod"/>
            </a:pPr>
            <a:endParaRPr lang="pt-BR" dirty="0"/>
          </a:p>
          <a:p>
            <a:pPr marL="342900" indent="-342900">
              <a:buFont typeface="+mj-lt"/>
              <a:buAutoNum type="arabicPeriod"/>
            </a:pPr>
            <a:r>
              <a:rPr lang="pt-BR" dirty="0"/>
              <a:t>O rendimento médio dos artesãos, mesmo nos melhores meses, </a:t>
            </a:r>
            <a:r>
              <a:rPr lang="pt-BR" dirty="0">
                <a:solidFill>
                  <a:schemeClr val="accent6"/>
                </a:solidFill>
              </a:rPr>
              <a:t>não ultrapassa dois salários mínimos</a:t>
            </a:r>
            <a:r>
              <a:rPr lang="pt-BR" dirty="0"/>
              <a:t>. Nos piores meses, muitos chegam a não </a:t>
            </a:r>
            <a:r>
              <a:rPr lang="pt-BR" dirty="0">
                <a:solidFill>
                  <a:schemeClr val="accent6"/>
                </a:solidFill>
              </a:rPr>
              <a:t>vender nada</a:t>
            </a:r>
            <a:r>
              <a:rPr lang="pt-BR" dirty="0"/>
              <a:t>.</a:t>
            </a:r>
          </a:p>
          <a:p>
            <a:pPr marL="342900" indent="-342900">
              <a:buFont typeface="+mj-lt"/>
              <a:buAutoNum type="arabicPeriod"/>
            </a:pPr>
            <a:endParaRPr lang="pt-BR" dirty="0"/>
          </a:p>
          <a:p>
            <a:pPr marL="342900" indent="-342900">
              <a:buFont typeface="+mj-lt"/>
              <a:buAutoNum type="arabicPeriod"/>
            </a:pPr>
            <a:endParaRPr lang="pt-BR" dirty="0"/>
          </a:p>
          <a:p>
            <a:pPr marL="342900" indent="-342900">
              <a:buFont typeface="+mj-lt"/>
              <a:buAutoNum type="arabicPeriod"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86690918"/>
      </p:ext>
    </p:extLst>
  </p:cSld>
  <p:clrMapOvr>
    <a:masterClrMapping/>
  </p:clrMapOvr>
  <p:transition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6590C654-DB8B-47E1-8735-CE5037795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5AE1514C-5E56-4738-A1FF-4B1CFD2A3E36}" type="slidenum">
              <a:rPr lang="pt-BR" noProof="0" smtClean="0"/>
              <a:t>33</a:t>
            </a:fld>
            <a:endParaRPr lang="pt-BR" noProof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2F026269-AB8E-4BDF-B64C-9318BE353A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1998" y="5535376"/>
            <a:ext cx="1300002" cy="1300002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6DFA6E9C-0D44-46E7-A68C-9A9CF89A10A1}"/>
              </a:ext>
            </a:extLst>
          </p:cNvPr>
          <p:cNvSpPr txBox="1"/>
          <p:nvPr/>
        </p:nvSpPr>
        <p:spPr>
          <a:xfrm>
            <a:off x="2124400" y="2211355"/>
            <a:ext cx="7943200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1500" dirty="0">
                <a:solidFill>
                  <a:schemeClr val="accent2">
                    <a:lumMod val="50000"/>
                  </a:schemeClr>
                </a:solidFill>
              </a:rPr>
              <a:t>OBRIGADO!</a:t>
            </a:r>
          </a:p>
        </p:txBody>
      </p:sp>
    </p:spTree>
    <p:extLst>
      <p:ext uri="{BB962C8B-B14F-4D97-AF65-F5344CB8AC3E}">
        <p14:creationId xmlns:p14="http://schemas.microsoft.com/office/powerpoint/2010/main" val="15404784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C8101C00-0881-4BC0-9622-257847BE5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5AE1514C-5E56-4738-A1FF-4B1CFD2A3E36}" type="slidenum">
              <a:rPr lang="pt-BR" noProof="0" smtClean="0"/>
              <a:t>4</a:t>
            </a:fld>
            <a:endParaRPr lang="pt-BR" noProof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23B6555C-F917-4A6B-8B79-2360C1CB93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6822" y="93072"/>
            <a:ext cx="9918355" cy="6671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83830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068E867E-C041-4288-88EA-04E623B2FF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071" y="102940"/>
            <a:ext cx="10719857" cy="6652120"/>
          </a:xfrm>
          <a:prstGeom prst="rect">
            <a:avLst/>
          </a:prstGeom>
        </p:spPr>
      </p:pic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6716A732-A774-4E27-9A10-53FACC2BE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5AE1514C-5E56-4738-A1FF-4B1CFD2A3E36}" type="slidenum">
              <a:rPr lang="pt-BR" noProof="0" smtClean="0"/>
              <a:t>5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9362441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1E92321A-5919-4804-9282-A66436153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5AE1514C-5E56-4738-A1FF-4B1CFD2A3E36}" type="slidenum">
              <a:rPr lang="pt-BR" noProof="0" smtClean="0"/>
              <a:t>6</a:t>
            </a:fld>
            <a:endParaRPr lang="pt-BR" noProof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4484D715-A618-4073-B55F-F552F1EC56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2483" y="156592"/>
            <a:ext cx="9787034" cy="6524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3934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BBE77545-D3EE-4640-AD6F-E0608C47A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5AE1514C-5E56-4738-A1FF-4B1CFD2A3E36}" type="slidenum">
              <a:rPr lang="pt-BR" noProof="0" smtClean="0"/>
              <a:t>7</a:t>
            </a:fld>
            <a:endParaRPr lang="pt-BR" noProof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F9E75316-D441-47BF-9B28-E170B2C06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515" y="92010"/>
            <a:ext cx="10010969" cy="6673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3782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4809B15A-6A10-4B8A-9530-FAF987D4D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5AE1514C-5E56-4738-A1FF-4B1CFD2A3E36}" type="slidenum">
              <a:rPr lang="pt-BR" noProof="0" smtClean="0"/>
              <a:t>8</a:t>
            </a:fld>
            <a:endParaRPr lang="pt-BR" noProof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A2BA7A8A-6F40-4C55-9977-8D73F5151B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1164" y="132443"/>
            <a:ext cx="9889671" cy="6593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1826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47C0E6-6D7B-4FDA-A507-5A6A4E916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60% se </a:t>
            </a:r>
            <a:r>
              <a:rPr lang="pt-BR" b="1" u="sng" dirty="0"/>
              <a:t>inspiram</a:t>
            </a:r>
            <a:r>
              <a:rPr lang="pt-BR" dirty="0"/>
              <a:t> na história pessoal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8E91CACA-66E7-41B1-B1A7-75DE235844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410" y="1141963"/>
            <a:ext cx="8574055" cy="5716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851585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1_Amostra de Gráficos Inteligentes Neal Creative">
  <a:themeElements>
    <a:clrScheme name="Neal Analytics 2">
      <a:dk1>
        <a:srgbClr val="000000"/>
      </a:dk1>
      <a:lt1>
        <a:srgbClr val="FFFFFF"/>
      </a:lt1>
      <a:dk2>
        <a:srgbClr val="0074AF"/>
      </a:dk2>
      <a:lt2>
        <a:srgbClr val="00B0F0"/>
      </a:lt2>
      <a:accent1>
        <a:srgbClr val="75D1FF"/>
      </a:accent1>
      <a:accent2>
        <a:srgbClr val="004568"/>
      </a:accent2>
      <a:accent3>
        <a:srgbClr val="92D050"/>
      </a:accent3>
      <a:accent4>
        <a:srgbClr val="FFC000"/>
      </a:accent4>
      <a:accent5>
        <a:srgbClr val="004568"/>
      </a:accent5>
      <a:accent6>
        <a:srgbClr val="0074AF"/>
      </a:accent6>
      <a:hlink>
        <a:srgbClr val="43C0FF"/>
      </a:hlink>
      <a:folHlink>
        <a:srgbClr val="75D1FF"/>
      </a:folHlink>
    </a:clrScheme>
    <a:fontScheme name="MICROSOFT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0959255_TF55917490_Win32" id="{FB9B4478-1D94-42BA-AF59-F9EFE88327DB}" vid="{5884DA3C-F5B7-4E0C-8A15-EAB0B603618E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Amostra de elementos gráficos inteligentes</Template>
  <TotalTime>384</TotalTime>
  <Words>582</Words>
  <Application>Microsoft Office PowerPoint</Application>
  <PresentationFormat>Widescreen</PresentationFormat>
  <Paragraphs>170</Paragraphs>
  <Slides>33</Slides>
  <Notes>4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33</vt:i4>
      </vt:variant>
    </vt:vector>
  </HeadingPairs>
  <TitlesOfParts>
    <vt:vector size="39" baseType="lpstr">
      <vt:lpstr>Arial</vt:lpstr>
      <vt:lpstr>Calibri</vt:lpstr>
      <vt:lpstr>Segoe UI</vt:lpstr>
      <vt:lpstr>Segoe UI Light</vt:lpstr>
      <vt:lpstr>Segoe UI Semibold</vt:lpstr>
      <vt:lpstr>1_Amostra de Gráficos Inteligentes Neal Creative</vt:lpstr>
      <vt:lpstr>ANÁLISE DO ARTESANATO PARAIBANO 2022</vt:lpstr>
      <vt:lpstr>SUMÁRIO</vt:lpstr>
      <vt:lpstr>Perfil do artesão do 33º Salão de Artesanato – João Pessoa 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60% se inspiram na história pessoal</vt:lpstr>
      <vt:lpstr>Apresentação do PowerPoint</vt:lpstr>
      <vt:lpstr>Apresentação do PowerPoint</vt:lpstr>
      <vt:lpstr>Apresentação do PowerPoint</vt:lpstr>
      <vt:lpstr>Apresentação do PowerPoint</vt:lpstr>
      <vt:lpstr>O PREÇO NO ATACADO É 14,6% MENOR DO QUE NO VAREJO</vt:lpstr>
      <vt:lpstr>Apresentação do PowerPoint</vt:lpstr>
      <vt:lpstr>OS ARTESÃOS QUE TEM O ARTESANATO COMO ATIVIDADE PRINCIPAL GANHAM MAIS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Quem é o consumidor local do 33º Salão de Artesanato – João Pessoa</vt:lpstr>
      <vt:lpstr>Apresentação do PowerPoint</vt:lpstr>
      <vt:lpstr>Apresentação do PowerPoint</vt:lpstr>
      <vt:lpstr>Apresentação do PowerPoint</vt:lpstr>
      <vt:lpstr>Quem é o consumidor turista do 33º Salão de Artesanato – João Pessoa</vt:lpstr>
      <vt:lpstr>Apresentação do PowerPoint</vt:lpstr>
      <vt:lpstr>Apresentação do PowerPoint</vt:lpstr>
      <vt:lpstr>Apresentação do PowerPoint</vt:lpstr>
      <vt:lpstr>Apresentação do PowerPoint</vt:lpstr>
      <vt:lpstr>Principais considerações</vt:lpstr>
      <vt:lpstr>Apresentação do PowerPoint</vt:lpstr>
    </vt:vector>
  </TitlesOfParts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ANÁLISE DO ARTESANATO PARAIBANO 2022</dc:title>
  <dc:subject/>
  <dc:creator>flávio macaubas</dc:creator>
  <cp:keywords/>
  <dc:description/>
  <cp:lastModifiedBy>flávio macaubas</cp:lastModifiedBy>
  <cp:revision>6</cp:revision>
  <dcterms:created xsi:type="dcterms:W3CDTF">2022-02-15T19:21:14Z</dcterms:created>
  <dcterms:modified xsi:type="dcterms:W3CDTF">2022-03-04T18:19:50Z</dcterms:modified>
  <cp:category/>
</cp:coreProperties>
</file>

<file path=docProps/thumbnail.jpeg>
</file>